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7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7" r:id="rId68"/>
    <p:sldId id="328" r:id="rId69"/>
    <p:sldId id="326" r:id="rId70"/>
    <p:sldId id="321" r:id="rId71"/>
    <p:sldId id="322" r:id="rId72"/>
    <p:sldId id="323" r:id="rId73"/>
    <p:sldId id="325" r:id="rId74"/>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72" d="100"/>
          <a:sy n="172" d="100"/>
        </p:scale>
        <p:origin x="-44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4A1924-6AA8-6F42-BFC8-945F0DF3EB9A}" type="datetimeFigureOut">
              <a:rPr lang="en-US" smtClean="0"/>
              <a:t>9/28/15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99F3F-6580-1543-9406-14492E73B84A}" type="slidenum">
              <a:rPr lang="en-US" smtClean="0"/>
              <a:t>‹#›</a:t>
            </a:fld>
            <a:endParaRPr lang="en-US"/>
          </a:p>
        </p:txBody>
      </p:sp>
    </p:spTree>
    <p:extLst>
      <p:ext uri="{BB962C8B-B14F-4D97-AF65-F5344CB8AC3E}">
        <p14:creationId xmlns:p14="http://schemas.microsoft.com/office/powerpoint/2010/main" val="1504659542"/>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8"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2"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Arial"/>
                <a:cs typeface="Arial"/>
              </a:rPr>
              <a:t>Release date July 23, 2015</a:t>
            </a:r>
          </a:p>
          <a:p>
            <a:endParaRPr lang="en-US" dirty="0"/>
          </a:p>
        </p:txBody>
      </p:sp>
      <p:sp>
        <p:nvSpPr>
          <p:cNvPr id="4" name="Slide Number Placeholder 3"/>
          <p:cNvSpPr>
            <a:spLocks noGrp="1"/>
          </p:cNvSpPr>
          <p:nvPr>
            <p:ph type="sldNum" sz="quarter" idx="10"/>
          </p:nvPr>
        </p:nvSpPr>
        <p:spPr/>
        <p:txBody>
          <a:bodyPr/>
          <a:lstStyle/>
          <a:p>
            <a:fld id="{2D31536E-E872-4D38-B8CD-22AF28119271}" type="slidenum">
              <a:rPr lang="en-US" smtClean="0">
                <a:solidFill>
                  <a:srgbClr val="000000"/>
                </a:solidFill>
                <a:latin typeface="Calibri"/>
              </a:rPr>
              <a:pPr/>
              <a:t>3</a:t>
            </a:fld>
            <a:endParaRPr lang="en-US">
              <a:solidFill>
                <a:srgbClr val="000000"/>
              </a:solidFill>
              <a:latin typeface="Calibri"/>
            </a:endParaRPr>
          </a:p>
        </p:txBody>
      </p:sp>
    </p:spTree>
    <p:extLst>
      <p:ext uri="{BB962C8B-B14F-4D97-AF65-F5344CB8AC3E}">
        <p14:creationId xmlns:p14="http://schemas.microsoft.com/office/powerpoint/2010/main" val="1626839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3995555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073372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86998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8127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311984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27767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869683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238370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73093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68265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ToCs</a:t>
            </a:r>
            <a:r>
              <a:rPr lang="en-US" baseline="0" dirty="0" smtClean="0"/>
              <a:t> </a:t>
            </a:r>
            <a:r>
              <a:rPr lang="en-US" dirty="0" smtClean="0"/>
              <a:t>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3117167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820495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414697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356622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71633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2067686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405972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1173460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2300164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155762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537417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know the </a:t>
            </a:r>
            <a:r>
              <a:rPr lang="en-US" dirty="0" err="1" smtClean="0"/>
              <a:t>ToC</a:t>
            </a:r>
            <a:r>
              <a:rPr lang="en-US" dirty="0" smtClean="0"/>
              <a:t> extends off the end of the page.  It does not matter</a:t>
            </a:r>
            <a:r>
              <a:rPr lang="en-US" baseline="0" dirty="0" smtClean="0"/>
              <a:t> (we prefer the larger size of the fonts that this allows)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ToCs</a:t>
            </a:r>
            <a:r>
              <a:rPr lang="en-US" baseline="0" dirty="0" smtClean="0"/>
              <a:t> </a:t>
            </a:r>
            <a:r>
              <a:rPr lang="en-US" dirty="0" smtClean="0"/>
              <a:t>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38970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839618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499924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1309997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2022367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3982738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742650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222967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98980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2294451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377288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033889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771332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3527877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2619663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3897813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Constants means known matrix size. Direct means no temporaries were used for accumulation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lotsofcores.com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222533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7250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3817295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792825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3681595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2269444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608846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3476101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1807622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3860071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3445119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11927019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6819613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29413732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74121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1526258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61</a:t>
            </a:fld>
            <a:endParaRPr lang="en-US">
              <a:solidFill>
                <a:prstClr val="black"/>
              </a:solidFill>
              <a:latin typeface="Calibri"/>
            </a:endParaRPr>
          </a:p>
        </p:txBody>
      </p:sp>
    </p:spTree>
    <p:extLst>
      <p:ext uri="{BB962C8B-B14F-4D97-AF65-F5344CB8AC3E}">
        <p14:creationId xmlns:p14="http://schemas.microsoft.com/office/powerpoint/2010/main" val="219300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11187619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13533716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38299452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26792311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Arial"/>
                <a:cs typeface="Arial"/>
              </a:rPr>
              <a:t>Release date July 23, 2015</a:t>
            </a:r>
          </a:p>
          <a:p>
            <a:endParaRPr lang="en-US" dirty="0"/>
          </a:p>
        </p:txBody>
      </p:sp>
      <p:sp>
        <p:nvSpPr>
          <p:cNvPr id="4" name="Slide Number Placeholder 3"/>
          <p:cNvSpPr>
            <a:spLocks noGrp="1"/>
          </p:cNvSpPr>
          <p:nvPr>
            <p:ph type="sldNum" sz="quarter" idx="10"/>
          </p:nvPr>
        </p:nvSpPr>
        <p:spPr/>
        <p:txBody>
          <a:bodyPr/>
          <a:lstStyle/>
          <a:p>
            <a:fld id="{2D31536E-E872-4D38-B8CD-22AF28119271}" type="slidenum">
              <a:rPr lang="en-US" smtClean="0">
                <a:solidFill>
                  <a:srgbClr val="000000"/>
                </a:solidFill>
                <a:latin typeface="Calibri"/>
              </a:rPr>
              <a:pPr/>
              <a:t>66</a:t>
            </a:fld>
            <a:endParaRPr lang="en-US">
              <a:solidFill>
                <a:srgbClr val="000000"/>
              </a:solidFill>
              <a:latin typeface="Calibri"/>
            </a:endParaRPr>
          </a:p>
        </p:txBody>
      </p:sp>
    </p:spTree>
    <p:extLst>
      <p:ext uri="{BB962C8B-B14F-4D97-AF65-F5344CB8AC3E}">
        <p14:creationId xmlns:p14="http://schemas.microsoft.com/office/powerpoint/2010/main" val="1626839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31536E-E872-4D38-B8CD-22AF28119271}" type="slidenum">
              <a:rPr lang="en-US" smtClean="0">
                <a:solidFill>
                  <a:srgbClr val="000000"/>
                </a:solidFill>
              </a:rPr>
              <a:pPr/>
              <a:t>67</a:t>
            </a:fld>
            <a:endParaRPr lang="en-US">
              <a:solidFill>
                <a:srgbClr val="000000"/>
              </a:solidFill>
            </a:endParaRPr>
          </a:p>
        </p:txBody>
      </p:sp>
    </p:spTree>
    <p:extLst>
      <p:ext uri="{BB962C8B-B14F-4D97-AF65-F5344CB8AC3E}">
        <p14:creationId xmlns:p14="http://schemas.microsoft.com/office/powerpoint/2010/main" val="42546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ENGLISH</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68</a:t>
            </a:fld>
            <a:endParaRPr lang="en-US"/>
          </a:p>
        </p:txBody>
      </p:sp>
    </p:spTree>
    <p:extLst>
      <p:ext uri="{BB962C8B-B14F-4D97-AF65-F5344CB8AC3E}">
        <p14:creationId xmlns:p14="http://schemas.microsoft.com/office/powerpoint/2010/main" val="9722147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200" kern="1200" dirty="0" smtClean="0">
                <a:solidFill>
                  <a:schemeClr val="tx1"/>
                </a:solidFill>
                <a:effectLst/>
                <a:latin typeface="+mn-lt"/>
                <a:ea typeface="+mn-ea"/>
                <a:cs typeface="+mn-cs"/>
              </a:rPr>
              <a:t>Exploit the parallel power of the Intel Xeon Phi coprocessor for high-performance computing</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Xeon Phi™ Coprocessor High Performance Programming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Jim Jeffers and James Reinders</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This book belongs on the bookshelf of every HPC professional. Not only does it successfully and accessibly teach us how to use and obtain high performance on the Intel MIC architecture, it is about much more than that. It takes us back to the universal fundamentals of high-performance computing including how to think and reason about the performance of algorithms mapped to modern architectures, and it puts into your hands powerful tools that will be useful for years to come.</a:t>
            </a:r>
            <a:r>
              <a:rPr lang="en-US" sz="1200" kern="1200" dirty="0" smtClean="0">
                <a:solidFill>
                  <a:schemeClr val="tx1"/>
                </a:solidFill>
                <a:effectLst/>
                <a:latin typeface="+mn-lt"/>
                <a:ea typeface="+mn-ea"/>
                <a:cs typeface="+mn-cs"/>
              </a:rPr>
              <a:t> —Robert J. Harrison, Institute for Advanced Computational Science, Stony Brook University, from the Foreword</a:t>
            </a:r>
          </a:p>
          <a:p>
            <a:endParaRPr lang="en-US" sz="1200" kern="120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latin typeface="+mn-lt"/>
                <a:ea typeface="+mn-ea"/>
                <a:cs typeface="+mn-cs"/>
              </a:rPr>
              <a:t>Reinders and Jeffers have written an outstanding book about much more than the Intel Xeon Phi.  This is a comprehensive overview of the challenges in realizing the performance potential of advanced architectures, including modern multi-core processors and many-core coprocessors.  The authors provide a cogent explanation of the reasons why applications often fall short of theoretical performance, and include steps that application developers can take to bridge the gap.  This will be recommended reading for all of my staff.</a:t>
            </a:r>
          </a:p>
          <a:p>
            <a:pPr rtl="0"/>
            <a:r>
              <a:rPr lang="en-US" sz="1200" b="0" i="0" u="none" strike="noStrike" kern="1200" baseline="0" dirty="0" smtClean="0">
                <a:solidFill>
                  <a:schemeClr val="tx1"/>
                </a:solidFill>
                <a:latin typeface="+mn-lt"/>
                <a:ea typeface="+mn-ea"/>
                <a:cs typeface="+mn-cs"/>
              </a:rPr>
              <a:t>James A. </a:t>
            </a:r>
            <a:r>
              <a:rPr lang="en-US" sz="1200" b="0" i="0" u="none" strike="noStrike" kern="1200" baseline="0" dirty="0" err="1" smtClean="0">
                <a:solidFill>
                  <a:schemeClr val="tx1"/>
                </a:solidFill>
                <a:latin typeface="+mn-lt"/>
                <a:ea typeface="+mn-ea"/>
                <a:cs typeface="+mn-cs"/>
              </a:rPr>
              <a:t>Ang</a:t>
            </a:r>
            <a:r>
              <a:rPr lang="en-US" sz="1200" b="0" i="0" u="none" strike="noStrike" kern="1200" baseline="0" dirty="0" smtClean="0">
                <a:solidFill>
                  <a:schemeClr val="tx1"/>
                </a:solidFill>
                <a:latin typeface="+mn-lt"/>
                <a:ea typeface="+mn-ea"/>
                <a:cs typeface="+mn-cs"/>
              </a:rPr>
              <a:t>, Ph.D., Sandia National Laboratories</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The authors have provided a very readable, big-picture introduction to programming the Intel Xeon Phi Coprocessor. By chronicling step-by-step optimizations of several computational kernels, software interfaces are illustrated for getting the most out of key architectural features of the Intel Xeon Phi Coprocessor.</a:t>
            </a:r>
          </a:p>
          <a:p>
            <a:pPr rtl="0"/>
            <a:r>
              <a:rPr lang="en-US" sz="1200" b="0" i="0" u="none" strike="noStrike" kern="1200" baseline="0" dirty="0" smtClean="0">
                <a:solidFill>
                  <a:schemeClr val="tx1"/>
                </a:solidFill>
                <a:latin typeface="+mn-lt"/>
                <a:ea typeface="+mn-ea"/>
                <a:cs typeface="+mn-cs"/>
              </a:rPr>
              <a:t>James L. </a:t>
            </a:r>
            <a:r>
              <a:rPr lang="en-US" sz="1200" b="0" i="0" u="none" strike="noStrike" kern="1200" baseline="0" dirty="0" err="1" smtClean="0">
                <a:solidFill>
                  <a:schemeClr val="tx1"/>
                </a:solidFill>
                <a:latin typeface="+mn-lt"/>
                <a:ea typeface="+mn-ea"/>
                <a:cs typeface="+mn-cs"/>
              </a:rPr>
              <a:t>Schwarzmeier</a:t>
            </a:r>
            <a:r>
              <a:rPr lang="en-US" sz="1200" b="0" i="0" u="none" strike="noStrike" kern="1200" baseline="0" dirty="0" smtClean="0">
                <a:solidFill>
                  <a:schemeClr val="tx1"/>
                </a:solidFill>
                <a:latin typeface="+mn-lt"/>
                <a:ea typeface="+mn-ea"/>
                <a:cs typeface="+mn-cs"/>
              </a:rPr>
              <a:t>, Cray Inc.</a:t>
            </a:r>
          </a:p>
          <a:p>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The authors' consummate knowledge of the architecture shines through in this excellent introduction to the fundamentals of programming for the Intel</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Xeon Phi</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coprocessor.</a:t>
            </a:r>
          </a:p>
          <a:p>
            <a:pPr hangingPunct="0"/>
            <a:r>
              <a:rPr lang="en-US" sz="1200" kern="1200" dirty="0" smtClean="0">
                <a:solidFill>
                  <a:schemeClr val="tx1"/>
                </a:solidFill>
                <a:effectLst/>
                <a:latin typeface="+mn-lt"/>
                <a:ea typeface="+mn-ea"/>
                <a:cs typeface="+mn-cs"/>
              </a:rPr>
              <a:t>I highly recommend this engaging treatise to programmers interested in effectively utilizing the Intel</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Xeon Phi</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coprocessor.</a:t>
            </a:r>
          </a:p>
          <a:p>
            <a:pPr hangingPunct="0"/>
            <a:r>
              <a:rPr lang="en-US" sz="1200" kern="1200" dirty="0" smtClean="0">
                <a:solidFill>
                  <a:schemeClr val="tx1"/>
                </a:solidFill>
                <a:effectLst/>
                <a:latin typeface="+mn-lt"/>
                <a:ea typeface="+mn-ea"/>
                <a:cs typeface="+mn-cs"/>
              </a:rPr>
              <a:t> </a:t>
            </a:r>
          </a:p>
          <a:p>
            <a:pPr fontAlgn="auto" hangingPunct="1"/>
            <a:r>
              <a:rPr lang="en-US" sz="1200" kern="1200" dirty="0" smtClean="0">
                <a:solidFill>
                  <a:schemeClr val="tx1"/>
                </a:solidFill>
                <a:effectLst/>
                <a:latin typeface="+mn-lt"/>
                <a:ea typeface="+mn-ea"/>
                <a:cs typeface="+mn-cs"/>
              </a:rPr>
              <a:t>R. Glenn Brook, Ph.D.</a:t>
            </a:r>
          </a:p>
          <a:p>
            <a:pPr fontAlgn="auto" hangingPunct="1"/>
            <a:r>
              <a:rPr lang="en-US" sz="1200" kern="1200" dirty="0" smtClean="0">
                <a:solidFill>
                  <a:schemeClr val="tx1"/>
                </a:solidFill>
                <a:effectLst/>
                <a:latin typeface="+mn-lt"/>
                <a:ea typeface="+mn-ea"/>
                <a:cs typeface="+mn-cs"/>
              </a:rPr>
              <a:t>Chief Technology Officer, Joint Institute for Computational Sciences</a:t>
            </a:r>
          </a:p>
          <a:p>
            <a:pPr fontAlgn="auto" hangingPunct="1"/>
            <a:r>
              <a:rPr lang="en-US" sz="1200" kern="1200" dirty="0" smtClean="0">
                <a:solidFill>
                  <a:schemeClr val="tx1"/>
                </a:solidFill>
                <a:effectLst/>
                <a:latin typeface="+mn-lt"/>
                <a:ea typeface="+mn-ea"/>
                <a:cs typeface="+mn-cs"/>
              </a:rPr>
              <a:t>Director, Application Acceleration Center of Excellence</a:t>
            </a:r>
          </a:p>
          <a:p>
            <a:pPr fontAlgn="auto" hangingPunct="1"/>
            <a:r>
              <a:rPr lang="en-US" sz="1200" kern="1200" dirty="0" smtClean="0">
                <a:solidFill>
                  <a:schemeClr val="tx1"/>
                </a:solidFill>
                <a:effectLst/>
                <a:latin typeface="+mn-lt"/>
                <a:ea typeface="+mn-ea"/>
                <a:cs typeface="+mn-cs"/>
              </a:rPr>
              <a:t>University of Tennessee / Oak Ridge National Laboratory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Authors Jim Jeffers and James Reinders spent two years helping educate customers about the prototype and pre-production hardware before Intel introduced the first Intel Xeon Phi coprocessor. They have distilled their own experiences coupled with insights from many expert customers, Intel Field Engineers, Application Engineers and Technical Consulting Engineers, to create this authoritative first book on the essentials of programming for this new architecture and these new products.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book is useful even before you ever touch a system with an Intel Xeon Phi coprocessor. To ensure that your applications run at maximum efficiency, the authors emphasize key techniques for programming any modern parallel computing system whether based on Intel Xeon processors, Intel Xeon Phi coprocessors, or other high performance microprocessors. Applying these techniques will generally increase your program performance on any system, and better prepare you for Intel Xeon Phi coprocessors and the Intel MIC architecture.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Features: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  practical guide to the essentials of the Intel Xeon Phi coprocessor</a:t>
            </a:r>
          </a:p>
          <a:p>
            <a:pPr lvl="0"/>
            <a:r>
              <a:rPr lang="en-US" sz="1200" kern="1200" dirty="0" smtClean="0">
                <a:solidFill>
                  <a:schemeClr val="tx1"/>
                </a:solidFill>
                <a:effectLst/>
                <a:latin typeface="+mn-lt"/>
                <a:ea typeface="+mn-ea"/>
                <a:cs typeface="+mn-cs"/>
              </a:rPr>
              <a:t>Presents best practices for portable, high-performance computing and a familiar and proven threaded, scalar-vector programming model</a:t>
            </a:r>
          </a:p>
          <a:p>
            <a:pPr lvl="0"/>
            <a:r>
              <a:rPr lang="en-US" sz="1200" kern="1200" dirty="0" smtClean="0">
                <a:solidFill>
                  <a:schemeClr val="tx1"/>
                </a:solidFill>
                <a:effectLst/>
                <a:latin typeface="+mn-lt"/>
                <a:ea typeface="+mn-ea"/>
                <a:cs typeface="+mn-cs"/>
              </a:rPr>
              <a:t>Includes simple but informative code examples that explain the unique aspects of this new highly parallel and high performance computational product</a:t>
            </a:r>
          </a:p>
          <a:p>
            <a:pPr lvl="0"/>
            <a:r>
              <a:rPr lang="en-US" sz="1200" kern="1200" dirty="0" smtClean="0">
                <a:solidFill>
                  <a:schemeClr val="tx1"/>
                </a:solidFill>
                <a:effectLst/>
                <a:latin typeface="+mn-lt"/>
                <a:ea typeface="+mn-ea"/>
                <a:cs typeface="+mn-cs"/>
              </a:rPr>
              <a:t>Covers wide vectors, many cores, many threads and high bandwidth cache/memory architecture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About the authors: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Jim Jeffers</a:t>
            </a:r>
          </a:p>
          <a:p>
            <a:r>
              <a:rPr lang="en-US" sz="1200" kern="1200" dirty="0" smtClean="0">
                <a:solidFill>
                  <a:schemeClr val="tx1"/>
                </a:solidFill>
                <a:effectLst/>
                <a:latin typeface="+mn-lt"/>
                <a:ea typeface="+mn-ea"/>
                <a:cs typeface="+mn-cs"/>
              </a:rPr>
              <a:t>[Photo]</a:t>
            </a:r>
          </a:p>
          <a:p>
            <a:r>
              <a:rPr lang="en-US" sz="1200" kern="1200" dirty="0" smtClean="0">
                <a:solidFill>
                  <a:schemeClr val="tx1"/>
                </a:solidFill>
                <a:effectLst/>
                <a:latin typeface="+mn-lt"/>
                <a:ea typeface="+mn-ea"/>
                <a:cs typeface="+mn-cs"/>
              </a:rPr>
              <a:t>MIC Architecture Specialist, Intel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James Reinders</a:t>
            </a:r>
          </a:p>
          <a:p>
            <a:r>
              <a:rPr lang="en-US" sz="1200" kern="1200" dirty="0" smtClean="0">
                <a:solidFill>
                  <a:schemeClr val="tx1"/>
                </a:solidFill>
                <a:effectLst/>
                <a:latin typeface="+mn-lt"/>
                <a:ea typeface="+mn-ea"/>
                <a:cs typeface="+mn-cs"/>
              </a:rPr>
              <a:t>[Photo: pull from previous book, Structured Parallel Programming, ISBN: 978-0124159938]</a:t>
            </a:r>
          </a:p>
          <a:p>
            <a:r>
              <a:rPr lang="en-US" sz="1200" kern="1200" dirty="0" smtClean="0">
                <a:solidFill>
                  <a:schemeClr val="tx1"/>
                </a:solidFill>
                <a:effectLst/>
                <a:latin typeface="+mn-lt"/>
                <a:ea typeface="+mn-ea"/>
                <a:cs typeface="+mn-cs"/>
              </a:rPr>
              <a:t>Director, Chief Evangelist, Intel Software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Shelving category:</a:t>
            </a:r>
          </a:p>
          <a:p>
            <a:r>
              <a:rPr lang="en-US" sz="1200" kern="1200" dirty="0" smtClean="0">
                <a:solidFill>
                  <a:schemeClr val="tx1"/>
                </a:solidFill>
                <a:effectLst/>
                <a:latin typeface="+mn-lt"/>
                <a:ea typeface="+mn-ea"/>
                <a:cs typeface="+mn-cs"/>
              </a:rPr>
              <a:t>Parallel Programming / Computer Architecture</a:t>
            </a:r>
          </a:p>
          <a:p>
            <a:endParaRPr lang="en-US" dirty="0"/>
          </a:p>
        </p:txBody>
      </p:sp>
      <p:sp>
        <p:nvSpPr>
          <p:cNvPr id="4" name="Slide Number Placeholder 3"/>
          <p:cNvSpPr>
            <a:spLocks noGrp="1"/>
          </p:cNvSpPr>
          <p:nvPr>
            <p:ph type="sldNum" sz="quarter" idx="10"/>
          </p:nvPr>
        </p:nvSpPr>
        <p:spPr/>
        <p:txBody>
          <a:bodyPr/>
          <a:lstStyle/>
          <a:p>
            <a:fld id="{2D31536E-E872-4D38-B8CD-22AF28119271}"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3818801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Neo Sans Intel" pitchFamily="34" charset="0"/>
                <a:cs typeface="Arial" pitchFamily="34" charset="0"/>
              </a:defRPr>
            </a:lvl1pPr>
            <a:lvl2pPr marL="742950" indent="-285750" eaLnBrk="0" hangingPunct="0">
              <a:defRPr>
                <a:solidFill>
                  <a:schemeClr val="tx1"/>
                </a:solidFill>
                <a:latin typeface="Neo Sans Intel" pitchFamily="34" charset="0"/>
                <a:cs typeface="Arial" pitchFamily="34" charset="0"/>
              </a:defRPr>
            </a:lvl2pPr>
            <a:lvl3pPr marL="1143000" indent="-228600" eaLnBrk="0" hangingPunct="0">
              <a:defRPr>
                <a:solidFill>
                  <a:schemeClr val="tx1"/>
                </a:solidFill>
                <a:latin typeface="Neo Sans Intel" pitchFamily="34" charset="0"/>
                <a:cs typeface="Arial" pitchFamily="34" charset="0"/>
              </a:defRPr>
            </a:lvl3pPr>
            <a:lvl4pPr marL="1600200" indent="-228600" eaLnBrk="0" hangingPunct="0">
              <a:defRPr>
                <a:solidFill>
                  <a:schemeClr val="tx1"/>
                </a:solidFill>
                <a:latin typeface="Neo Sans Intel" pitchFamily="34" charset="0"/>
                <a:cs typeface="Arial" pitchFamily="34" charset="0"/>
              </a:defRPr>
            </a:lvl4pPr>
            <a:lvl5pPr marL="2057400" indent="-228600" eaLnBrk="0" hangingPunct="0">
              <a:defRPr>
                <a:solidFill>
                  <a:schemeClr val="tx1"/>
                </a:solidFill>
                <a:latin typeface="Neo Sans Inte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Neo Sans Inte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Neo Sans Inte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Neo Sans Inte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Neo Sans Intel" pitchFamily="34" charset="0"/>
                <a:cs typeface="Arial" pitchFamily="34" charset="0"/>
              </a:defRPr>
            </a:lvl9pPr>
          </a:lstStyle>
          <a:p>
            <a:pPr eaLnBrk="1" hangingPunct="1"/>
            <a:fld id="{E76F5E48-C788-4B86-975B-8CA35980790A}" type="slidenum">
              <a:rPr lang="en-US" altLang="en-US">
                <a:latin typeface="Arial"/>
              </a:rPr>
              <a:pPr eaLnBrk="1" hangingPunct="1"/>
              <a:t>72</a:t>
            </a:fld>
            <a:endParaRPr lang="en-US" altLang="en-US" dirty="0">
              <a:latin typeface="Arial"/>
            </a:endParaRPr>
          </a:p>
        </p:txBody>
      </p:sp>
    </p:spTree>
    <p:extLst>
      <p:ext uri="{BB962C8B-B14F-4D97-AF65-F5344CB8AC3E}">
        <p14:creationId xmlns:p14="http://schemas.microsoft.com/office/powerpoint/2010/main" val="425361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65928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39DE34-44B1-43DC-885B-6EE3A54A9B60}"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240915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Figures used with permission,</a:t>
            </a:r>
            <a:r>
              <a:rPr lang="en-US" baseline="0" dirty="0" smtClean="0"/>
              <a:t> no attribution required, see </a:t>
            </a:r>
            <a:r>
              <a:rPr lang="en-US" baseline="0" dirty="0" err="1" smtClean="0"/>
              <a:t>lotsofcores.com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Book cover used with permission, no attribution required</a:t>
            </a:r>
            <a:endParaRPr lang="en-US"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34816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81904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514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77740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81904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9030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76039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7936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31966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4682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68409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3482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9030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91417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5145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7774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2099"/>
            <a:ext cx="7886700" cy="1125140"/>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7603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7936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3196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468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68409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740571"/>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348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740571"/>
            <a:ext cx="4629150" cy="3655219"/>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B7501-BA35-4BFD-BFA9-6A17F099F49B}" type="datetimeFigureOut">
              <a:rPr lang="en-US" smtClean="0">
                <a:solidFill>
                  <a:prstClr val="black">
                    <a:tint val="75000"/>
                  </a:prstClr>
                </a:solidFill>
                <a:latin typeface="Calibri"/>
              </a:rPr>
              <a:pPr/>
              <a:t>9/28/15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2F2EE9-99FE-497B-84CE-AC8B3E596CB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914175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6"/>
            <a:ext cx="7886700" cy="994172"/>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91438" tIns="45719" rIns="91438" bIns="45719" rtlCol="0" anchor="ctr"/>
          <a:lstStyle>
            <a:lvl1pPr algn="l">
              <a:defRPr sz="1200">
                <a:solidFill>
                  <a:schemeClr val="tx1">
                    <a:tint val="75000"/>
                  </a:schemeClr>
                </a:solidFill>
              </a:defRPr>
            </a:lvl1pPr>
          </a:lstStyle>
          <a:p>
            <a:pPr defTabSz="914378"/>
            <a:fld id="{20DB7501-BA35-4BFD-BFA9-6A17F099F49B}" type="datetimeFigureOut">
              <a:rPr lang="en-US" smtClean="0">
                <a:solidFill>
                  <a:prstClr val="black">
                    <a:tint val="75000"/>
                  </a:prstClr>
                </a:solidFill>
                <a:latin typeface="Calibri"/>
              </a:rPr>
              <a:pPr defTabSz="914378"/>
              <a:t>9/28/15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38" tIns="45719" rIns="91438" bIns="45719" rtlCol="0" anchor="ctr"/>
          <a:lstStyle>
            <a:lvl1pPr algn="ctr">
              <a:defRPr sz="1200">
                <a:solidFill>
                  <a:schemeClr val="tx1">
                    <a:tint val="75000"/>
                  </a:schemeClr>
                </a:solidFill>
              </a:defRPr>
            </a:lvl1pPr>
          </a:lstStyle>
          <a:p>
            <a:pPr defTabSz="914378"/>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38" tIns="45719" rIns="91438" bIns="45719" rtlCol="0" anchor="ctr"/>
          <a:lstStyle>
            <a:lvl1pPr algn="r">
              <a:defRPr sz="1200">
                <a:solidFill>
                  <a:schemeClr val="tx1">
                    <a:tint val="75000"/>
                  </a:schemeClr>
                </a:solidFill>
              </a:defRPr>
            </a:lvl1pPr>
          </a:lstStyle>
          <a:p>
            <a:pPr defTabSz="914378"/>
            <a:fld id="{642F2EE9-99FE-497B-84CE-AC8B3E596CB9}" type="slidenum">
              <a:rPr lang="en-US" smtClean="0">
                <a:solidFill>
                  <a:prstClr val="black">
                    <a:tint val="75000"/>
                  </a:prstClr>
                </a:solidFill>
                <a:latin typeface="Calibri"/>
              </a:rPr>
              <a:pPr defTabSz="914378"/>
              <a:t>‹#›</a:t>
            </a:fld>
            <a:endParaRPr lang="en-US">
              <a:solidFill>
                <a:prstClr val="black">
                  <a:tint val="75000"/>
                </a:prstClr>
              </a:solidFill>
              <a:latin typeface="Calibri"/>
            </a:endParaRPr>
          </a:p>
        </p:txBody>
      </p:sp>
    </p:spTree>
    <p:extLst>
      <p:ext uri="{BB962C8B-B14F-4D97-AF65-F5344CB8AC3E}">
        <p14:creationId xmlns:p14="http://schemas.microsoft.com/office/powerpoint/2010/main" val="4067987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a:fld id="{20DB7501-BA35-4BFD-BFA9-6A17F099F49B}" type="datetimeFigureOut">
              <a:rPr lang="en-US" smtClean="0">
                <a:solidFill>
                  <a:prstClr val="black">
                    <a:tint val="75000"/>
                  </a:prstClr>
                </a:solidFill>
                <a:latin typeface="Calibri"/>
              </a:rPr>
              <a:pPr defTabSz="685800"/>
              <a:t>9/28/15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a:fld id="{642F2EE9-99FE-497B-84CE-AC8B3E596CB9}" type="slidenum">
              <a:rPr lang="en-US" smtClean="0">
                <a:solidFill>
                  <a:prstClr val="black">
                    <a:tint val="75000"/>
                  </a:prstClr>
                </a:solidFill>
                <a:latin typeface="Calibri"/>
              </a:rPr>
              <a:pPr defTabSz="685800"/>
              <a:t>‹#›</a:t>
            </a:fld>
            <a:endParaRPr lang="en-US">
              <a:solidFill>
                <a:prstClr val="black">
                  <a:tint val="75000"/>
                </a:prstClr>
              </a:solidFill>
              <a:latin typeface="Calibri"/>
            </a:endParaRPr>
          </a:p>
        </p:txBody>
      </p:sp>
    </p:spTree>
    <p:extLst>
      <p:ext uri="{BB962C8B-B14F-4D97-AF65-F5344CB8AC3E}">
        <p14:creationId xmlns:p14="http://schemas.microsoft.com/office/powerpoint/2010/main" val="40679878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Relationship Id="rId4" Type="http://schemas.openxmlformats.org/officeDocument/2006/relationships/image" Target="../media/image20.tiff"/><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tif"/><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www.intel.com/performance" TargetMode="External"/><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tiff"/><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hyperlink" Target="http://www.intel.com/performance" TargetMode="External"/><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tiff"/><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39.jpeg"/><Relationship Id="rId5" Type="http://schemas.openxmlformats.org/officeDocument/2006/relationships/image" Target="../media/image40.tiff"/><Relationship Id="rId6" Type="http://schemas.openxmlformats.org/officeDocument/2006/relationships/image" Target="../media/image41.tiff"/><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hyperlink" Target="http://www.intel.com/performance" TargetMode="External"/><Relationship Id="rId5" Type="http://schemas.openxmlformats.org/officeDocument/2006/relationships/image" Target="../media/image43.jpe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44.tiff"/><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hyperlink" Target="http://www.intel.com/performance" TargetMode="External"/><Relationship Id="rId5" Type="http://schemas.openxmlformats.org/officeDocument/2006/relationships/image" Target="../media/image46.jpeg"/><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0.tiff"/></Relationships>
</file>

<file path=ppt/slides/_rels/slide2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53.jpeg"/><Relationship Id="rId7" Type="http://schemas.openxmlformats.org/officeDocument/2006/relationships/image" Target="../media/image54.jpeg"/><Relationship Id="rId8" Type="http://schemas.openxmlformats.org/officeDocument/2006/relationships/image" Target="../media/image55.jpeg"/><Relationship Id="rId9" Type="http://schemas.openxmlformats.org/officeDocument/2006/relationships/image" Target="../media/image56.ti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59.jpeg"/><Relationship Id="rId5" Type="http://schemas.openxmlformats.org/officeDocument/2006/relationships/image" Target="../media/image60.jpeg"/><Relationship Id="rId6" Type="http://schemas.openxmlformats.org/officeDocument/2006/relationships/image" Target="../media/image61.jpeg"/><Relationship Id="rId7" Type="http://schemas.openxmlformats.org/officeDocument/2006/relationships/image" Target="../media/image62.jpeg"/><Relationship Id="rId8" Type="http://schemas.openxmlformats.org/officeDocument/2006/relationships/image" Target="../media/image63.jpeg"/><Relationship Id="rId9" Type="http://schemas.openxmlformats.org/officeDocument/2006/relationships/image" Target="../media/image64.jpeg"/><Relationship Id="rId10" Type="http://schemas.openxmlformats.org/officeDocument/2006/relationships/image" Target="../media/image65.jpeg"/><Relationship Id="rId11" Type="http://schemas.openxmlformats.org/officeDocument/2006/relationships/image" Target="../media/image66.tif"/><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67.tiff"/></Relationships>
</file>

<file path=ppt/slides/_rels/slide28.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hyperlink" Target="http://www.intel.com/performance" TargetMode="External"/><Relationship Id="rId6" Type="http://schemas.openxmlformats.org/officeDocument/2006/relationships/image" Target="../media/image70.tiff"/><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hyperlink" Target="http://code.survice.com/survice/stingray" TargetMode="External"/><Relationship Id="rId7" Type="http://schemas.openxmlformats.org/officeDocument/2006/relationships/image" Target="../media/image73.tiff"/><Relationship Id="rId8" Type="http://schemas.openxmlformats.org/officeDocument/2006/relationships/image" Target="../media/image74.tiff"/><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75.tiff"/><Relationship Id="rId5" Type="http://schemas.openxmlformats.org/officeDocument/2006/relationships/image" Target="../media/image76.png"/><Relationship Id="rId6" Type="http://schemas.openxmlformats.org/officeDocument/2006/relationships/hyperlink" Target="http://en.wikipedia.org/wiki/SPMD" TargetMode="External"/><Relationship Id="rId7" Type="http://schemas.openxmlformats.org/officeDocument/2006/relationships/hyperlink" Target="https://ispc.github.io/" TargetMode="External"/><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77.jpeg"/><Relationship Id="rId5" Type="http://schemas.openxmlformats.org/officeDocument/2006/relationships/image" Target="../media/image78.jpeg"/><Relationship Id="rId6" Type="http://schemas.openxmlformats.org/officeDocument/2006/relationships/image" Target="../media/image79.jpeg"/><Relationship Id="rId7" Type="http://schemas.openxmlformats.org/officeDocument/2006/relationships/hyperlink" Target="http://www.uintah.utah.edu/" TargetMode="External"/><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80.tiff"/><Relationship Id="rId4" Type="http://schemas.openxmlformats.org/officeDocument/2006/relationships/image" Target="../media/image81.tiff"/><Relationship Id="rId5" Type="http://schemas.openxmlformats.org/officeDocument/2006/relationships/image" Target="../media/image82.tiff"/><Relationship Id="rId6"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83.tiff"/><Relationship Id="rId5" Type="http://schemas.openxmlformats.org/officeDocument/2006/relationships/image" Target="../media/image84.tiff"/><Relationship Id="rId6" Type="http://schemas.openxmlformats.org/officeDocument/2006/relationships/image" Target="../media/image85.tiff"/><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86.tif"/><Relationship Id="rId4" Type="http://schemas.openxmlformats.org/officeDocument/2006/relationships/image" Target="../media/image87.jpeg"/><Relationship Id="rId5" Type="http://schemas.openxmlformats.org/officeDocument/2006/relationships/image" Target="../media/image88.jpeg"/><Relationship Id="rId6" Type="http://schemas.openxmlformats.org/officeDocument/2006/relationships/image" Target="../media/image89.jpeg"/><Relationship Id="rId7" Type="http://schemas.openxmlformats.org/officeDocument/2006/relationships/hyperlink" Target="http://www.numpy.org/" TargetMode="External"/><Relationship Id="rId8" Type="http://schemas.openxmlformats.org/officeDocument/2006/relationships/hyperlink" Target="https://wiki.fysik.dtu.dk/gpaw/" TargetMode="External"/><Relationship Id="rId9" Type="http://schemas.openxmlformats.org/officeDocument/2006/relationships/hyperlink" Target="http://www.pyfr.org/" TargetMode="External"/><Relationship Id="rId10" Type="http://schemas.openxmlformats.org/officeDocument/2006/relationships/image" Target="../media/image90.tiff"/><Relationship Id="rId11" Type="http://schemas.openxmlformats.org/officeDocument/2006/relationships/hyperlink" Target="https://github.com/01org/pyMIC" TargetMode="External"/><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91.tiff"/><Relationship Id="rId5" Type="http://schemas.openxmlformats.org/officeDocument/2006/relationships/image" Target="../media/image92.tiff"/><Relationship Id="rId6" Type="http://schemas.openxmlformats.org/officeDocument/2006/relationships/image" Target="../media/image93.tif"/><Relationship Id="rId7" Type="http://schemas.openxmlformats.org/officeDocument/2006/relationships/image" Target="../media/image94.tiff"/><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image" Target="../media/image96.jpeg"/><Relationship Id="rId5" Type="http://schemas.openxmlformats.org/officeDocument/2006/relationships/image" Target="../media/image97.jpeg"/><Relationship Id="rId6" Type="http://schemas.openxmlformats.org/officeDocument/2006/relationships/hyperlink" Target="http://lotsofcores.com/" TargetMode="External"/><Relationship Id="rId7" Type="http://schemas.openxmlformats.org/officeDocument/2006/relationships/image" Target="../media/image98.tiff"/><Relationship Id="rId8" Type="http://schemas.openxmlformats.org/officeDocument/2006/relationships/image" Target="../media/image99.tiff"/><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hyperlink" Target="http://www.intel.com/performance" TargetMode="External"/><Relationship Id="rId5" Type="http://schemas.openxmlformats.org/officeDocument/2006/relationships/image" Target="../media/image104.tiff"/><Relationship Id="rId6" Type="http://schemas.openxmlformats.org/officeDocument/2006/relationships/image" Target="../media/image105.tiff"/><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106.tiff"/><Relationship Id="rId4" Type="http://schemas.openxmlformats.org/officeDocument/2006/relationships/hyperlink" Target="http://www.intel.com/performance" TargetMode="External"/><Relationship Id="rId5" Type="http://schemas.openxmlformats.org/officeDocument/2006/relationships/image" Target="../media/image107.jpeg"/><Relationship Id="rId6" Type="http://schemas.openxmlformats.org/officeDocument/2006/relationships/image" Target="../media/image108.jpeg"/><Relationship Id="rId7" Type="http://schemas.openxmlformats.org/officeDocument/2006/relationships/image" Target="../media/image109.jpeg"/><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store.elsevier.com/High-Performance-Parallelism-Pearls-Volume-One/James-Reinders/isbn-9780128021187/" TargetMode="External"/><Relationship Id="rId6" Type="http://schemas.openxmlformats.org/officeDocument/2006/relationships/hyperlink" Target="http://lotsofcores.com/" TargetMode="External"/><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tiff"/><Relationship Id="rId5"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12.tiff"/><Relationship Id="rId5" Type="http://schemas.openxmlformats.org/officeDocument/2006/relationships/image" Target="../media/image113.tiff"/><Relationship Id="rId6" Type="http://schemas.openxmlformats.org/officeDocument/2006/relationships/image" Target="../media/image114.tiff"/><Relationship Id="rId7" Type="http://schemas.openxmlformats.org/officeDocument/2006/relationships/image" Target="../media/image115.tiff"/><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16.jpeg"/><Relationship Id="rId5" Type="http://schemas.openxmlformats.org/officeDocument/2006/relationships/image" Target="../media/image117.tiff"/><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18.tiff"/><Relationship Id="rId5" Type="http://schemas.openxmlformats.org/officeDocument/2006/relationships/image" Target="../media/image119.tiff"/><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image" Target="../media/image121.jpeg"/><Relationship Id="rId5" Type="http://schemas.openxmlformats.org/officeDocument/2006/relationships/image" Target="../media/image122.tiff"/><Relationship Id="rId6"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23.jpeg"/><Relationship Id="rId5" Type="http://schemas.openxmlformats.org/officeDocument/2006/relationships/image" Target="../media/image124.jpeg"/><Relationship Id="rId6" Type="http://schemas.openxmlformats.org/officeDocument/2006/relationships/image" Target="../media/image125.jpeg"/><Relationship Id="rId7" Type="http://schemas.openxmlformats.org/officeDocument/2006/relationships/image" Target="../media/image126.tiff"/><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127.tif"/><Relationship Id="rId4" Type="http://schemas.openxmlformats.org/officeDocument/2006/relationships/image" Target="../media/image128.tiff"/><Relationship Id="rId5" Type="http://schemas.openxmlformats.org/officeDocument/2006/relationships/image" Target="../media/image129.tiff"/><Relationship Id="rId6" Type="http://schemas.openxmlformats.org/officeDocument/2006/relationships/image" Target="../media/image130.tiff"/><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131.tif"/><Relationship Id="rId4"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32.jpeg"/><Relationship Id="rId5" Type="http://schemas.openxmlformats.org/officeDocument/2006/relationships/image" Target="../media/image133.jpeg"/><Relationship Id="rId6" Type="http://schemas.openxmlformats.org/officeDocument/2006/relationships/image" Target="../media/image134.jpeg"/><Relationship Id="rId7" Type="http://schemas.openxmlformats.org/officeDocument/2006/relationships/image" Target="../media/image135.tiff"/><Relationship Id="rId8" Type="http://schemas.openxmlformats.org/officeDocument/2006/relationships/image" Target="../media/image136.tiff"/><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store.elsevier.com/product.jsp?isbn=9780128038192" TargetMode="External"/><Relationship Id="rId6" Type="http://schemas.openxmlformats.org/officeDocument/2006/relationships/hyperlink" Target="http://lotsofcores.com/" TargetMode="External"/><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7.tif"/><Relationship Id="rId4" Type="http://schemas.openxmlformats.org/officeDocument/2006/relationships/image" Target="../media/image138.tiff"/><Relationship Id="rId5"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9.tif"/><Relationship Id="rId4" Type="http://schemas.openxmlformats.org/officeDocument/2006/relationships/hyperlink" Target="http://www.intel.com/performance" TargetMode="External"/><Relationship Id="rId5" Type="http://schemas.openxmlformats.org/officeDocument/2006/relationships/image" Target="../media/image140.tiff"/><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60.jpeg"/><Relationship Id="rId5" Type="http://schemas.openxmlformats.org/officeDocument/2006/relationships/image" Target="../media/image62.jpeg"/><Relationship Id="rId6" Type="http://schemas.openxmlformats.org/officeDocument/2006/relationships/image" Target="../media/image141.jpeg"/><Relationship Id="rId7" Type="http://schemas.openxmlformats.org/officeDocument/2006/relationships/image" Target="../media/image61.jpeg"/><Relationship Id="rId8" Type="http://schemas.openxmlformats.org/officeDocument/2006/relationships/image" Target="../media/image142.tiff"/><Relationship Id="rId9" Type="http://schemas.openxmlformats.org/officeDocument/2006/relationships/image" Target="../media/image143.tiff"/><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44.jpeg"/><Relationship Id="rId5" Type="http://schemas.microsoft.com/office/2007/relationships/hdphoto" Target="../media/hdphoto1.wdp"/><Relationship Id="rId6" Type="http://schemas.openxmlformats.org/officeDocument/2006/relationships/image" Target="../media/image145.tiff"/><Relationship Id="rId7" Type="http://schemas.openxmlformats.org/officeDocument/2006/relationships/image" Target="../media/image146.tiff"/><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47.jpeg"/><Relationship Id="rId5" Type="http://schemas.openxmlformats.org/officeDocument/2006/relationships/image" Target="../media/image148.jpeg"/><Relationship Id="rId6" Type="http://schemas.openxmlformats.org/officeDocument/2006/relationships/image" Target="../media/image149.tiff"/><Relationship Id="rId7" Type="http://schemas.openxmlformats.org/officeDocument/2006/relationships/image" Target="../media/image150.tiff"/><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51.tiff"/><Relationship Id="rId5" Type="http://schemas.openxmlformats.org/officeDocument/2006/relationships/image" Target="../media/image152.tiff"/><Relationship Id="rId1" Type="http://schemas.openxmlformats.org/officeDocument/2006/relationships/slideLayout" Target="../slideLayouts/slideLayout17.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153.tiff"/></Relationships>
</file>

<file path=ppt/slides/_rels/slide57.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54.jpeg"/><Relationship Id="rId5" Type="http://schemas.openxmlformats.org/officeDocument/2006/relationships/image" Target="../media/image155.jpeg"/><Relationship Id="rId6" Type="http://schemas.openxmlformats.org/officeDocument/2006/relationships/image" Target="../media/image156.jpeg"/><Relationship Id="rId7" Type="http://schemas.openxmlformats.org/officeDocument/2006/relationships/image" Target="../media/image157.jpeg"/><Relationship Id="rId8" Type="http://schemas.openxmlformats.org/officeDocument/2006/relationships/image" Target="../media/image158.tiff"/><Relationship Id="rId9" Type="http://schemas.openxmlformats.org/officeDocument/2006/relationships/image" Target="../media/image159.tif"/><Relationship Id="rId10" Type="http://schemas.openxmlformats.org/officeDocument/2006/relationships/hyperlink" Target="http://www.ccp5.ac.uk/DL_MESO/" TargetMode="External"/><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160.tiff"/><Relationship Id="rId4" Type="http://schemas.openxmlformats.org/officeDocument/2006/relationships/image" Target="../media/image161.tif"/><Relationship Id="rId5" Type="http://schemas.openxmlformats.org/officeDocument/2006/relationships/image" Target="../media/image162.tif"/><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163.tiff"/><Relationship Id="rId4" Type="http://schemas.openxmlformats.org/officeDocument/2006/relationships/image" Target="../media/image164.tiff"/><Relationship Id="rId5" Type="http://schemas.openxmlformats.org/officeDocument/2006/relationships/image" Target="../media/image165.tiff"/><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tiff"/><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66.jpeg"/><Relationship Id="rId5" Type="http://schemas.openxmlformats.org/officeDocument/2006/relationships/image" Target="../media/image167.jpeg"/><Relationship Id="rId6" Type="http://schemas.openxmlformats.org/officeDocument/2006/relationships/image" Target="../media/image168.jpeg"/><Relationship Id="rId7" Type="http://schemas.openxmlformats.org/officeDocument/2006/relationships/image" Target="../media/image169.jpeg"/><Relationship Id="rId8" Type="http://schemas.openxmlformats.org/officeDocument/2006/relationships/image" Target="../media/image170.tiff"/><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171.tiff"/><Relationship Id="rId4" Type="http://schemas.openxmlformats.org/officeDocument/2006/relationships/image" Target="../media/image172.tiff"/><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73.jpeg"/><Relationship Id="rId5" Type="http://schemas.openxmlformats.org/officeDocument/2006/relationships/image" Target="../media/image174.jpeg"/><Relationship Id="rId6" Type="http://schemas.openxmlformats.org/officeDocument/2006/relationships/image" Target="../media/image175.jpeg"/><Relationship Id="rId7" Type="http://schemas.openxmlformats.org/officeDocument/2006/relationships/image" Target="../media/image176.jpeg"/><Relationship Id="rId8" Type="http://schemas.openxmlformats.org/officeDocument/2006/relationships/image" Target="../media/image177.tif"/><Relationship Id="rId9" Type="http://schemas.openxmlformats.org/officeDocument/2006/relationships/image" Target="../media/image178.jpeg"/><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image" Target="../media/image179.tiff"/><Relationship Id="rId4" Type="http://schemas.openxmlformats.org/officeDocument/2006/relationships/image" Target="../media/image180.tiff"/><Relationship Id="rId5" Type="http://schemas.openxmlformats.org/officeDocument/2006/relationships/image" Target="../media/image181.tiff"/><Relationship Id="rId6" Type="http://schemas.openxmlformats.org/officeDocument/2006/relationships/image" Target="../media/image182.tiff"/><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183.tiff"/><Relationship Id="rId4" Type="http://schemas.openxmlformats.org/officeDocument/2006/relationships/image" Target="../media/image184.tiff"/><Relationship Id="rId5" Type="http://schemas.openxmlformats.org/officeDocument/2006/relationships/image" Target="../media/image185.tiff"/><Relationship Id="rId6" Type="http://schemas.openxmlformats.org/officeDocument/2006/relationships/image" Target="../media/image186.tiff"/><Relationship Id="rId7" Type="http://schemas.openxmlformats.org/officeDocument/2006/relationships/hyperlink" Target="https://github.com/EMSL-MSC/NWPerf" TargetMode="External"/><Relationship Id="rId8" Type="http://schemas.openxmlformats.org/officeDocument/2006/relationships/hyperlink" Target="https://github.com/EMSL-MSC/cview" TargetMode="External"/><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3" Type="http://schemas.openxmlformats.org/officeDocument/2006/relationships/image" Target="../media/image188.jpe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1.png"/><Relationship Id="rId1" Type="http://schemas.openxmlformats.org/officeDocument/2006/relationships/slideLayout" Target="../slideLayouts/slideLayout18.xml"/><Relationship Id="rId2" Type="http://schemas.openxmlformats.org/officeDocument/2006/relationships/image" Target="../media/image1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 Id="rId3" Type="http://schemas.openxmlformats.org/officeDocument/2006/relationships/image" Target="../media/image1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image" Target="../media/image19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194.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hyperlink" Target="http://www.intel.com/performance" TargetMode="External"/><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hyperlink" Target="http://www.lotsofcores.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tiff"/><Relationship Id="rId8" Type="http://schemas.openxmlformats.org/officeDocument/2006/relationships/image" Target="../media/image16.tiff"/><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007" y="200535"/>
            <a:ext cx="8612857" cy="4803305"/>
          </a:xfrm>
        </p:spPr>
        <p:txBody>
          <a:bodyPr>
            <a:normAutofit fontScale="90000"/>
          </a:bodyPr>
          <a:lstStyle/>
          <a:p>
            <a:r>
              <a:rPr lang="en-US" dirty="0" smtClean="0"/>
              <a:t>High Performance Parallelism Pearls Volume 2</a:t>
            </a:r>
            <a:br>
              <a:rPr lang="en-US" dirty="0" smtClean="0"/>
            </a:br>
            <a:r>
              <a:rPr lang="en-US" dirty="0" smtClean="0"/>
              <a:t/>
            </a:r>
            <a:br>
              <a:rPr lang="en-US" dirty="0" smtClean="0"/>
            </a:br>
            <a:r>
              <a:rPr lang="en-US" sz="2700" dirty="0" smtClean="0"/>
              <a:t>One summary slide for each chapter,</a:t>
            </a:r>
            <a:br>
              <a:rPr lang="en-US" sz="2700" dirty="0" smtClean="0"/>
            </a:br>
            <a:r>
              <a:rPr lang="en-US" sz="2200" dirty="0" smtClean="0"/>
              <a:t>plus additional detail slides (number varies by chapter).</a:t>
            </a:r>
            <a:br>
              <a:rPr lang="en-US" sz="2200" dirty="0" smtClean="0"/>
            </a:br>
            <a:r>
              <a:rPr lang="en-US" sz="2700" dirty="0" smtClean="0"/>
              <a:t/>
            </a:r>
            <a:br>
              <a:rPr lang="en-US" sz="2700" dirty="0" smtClean="0"/>
            </a:br>
            <a:r>
              <a:rPr lang="en-US" sz="2700" dirty="0" smtClean="0"/>
              <a:t>Feel free to use!</a:t>
            </a:r>
            <a:br>
              <a:rPr lang="en-US" sz="2700" dirty="0" smtClean="0"/>
            </a:br>
            <a:r>
              <a:rPr lang="en-US" sz="2700" dirty="0" smtClean="0"/>
              <a:t>Provided to help teach</a:t>
            </a:r>
            <a:r>
              <a:rPr lang="en-US" sz="2700" dirty="0"/>
              <a:t> </a:t>
            </a:r>
            <a:r>
              <a:rPr lang="en-US" sz="2700" dirty="0" smtClean="0"/>
              <a:t>parallel programming.</a:t>
            </a:r>
            <a:br>
              <a:rPr lang="en-US" sz="2700" dirty="0" smtClean="0"/>
            </a:br>
            <a:r>
              <a:rPr lang="en-US" sz="2700" u="sng" dirty="0"/>
              <a:t/>
            </a:r>
            <a:br>
              <a:rPr lang="en-US" sz="2700" u="sng" dirty="0"/>
            </a:br>
            <a:r>
              <a:rPr lang="en-US" sz="2000" u="sng" dirty="0" smtClean="0"/>
              <a:t>Attribution is appreciated, but not required.</a:t>
            </a:r>
            <a:br>
              <a:rPr lang="en-US" sz="2000" u="sng" dirty="0" smtClean="0"/>
            </a:br>
            <a:r>
              <a:rPr lang="en-US" sz="1600" i="1" dirty="0" smtClean="0"/>
              <a:t>High Performance Parallelism Pearls Volume Two, edited by James Reinders and Jim Jeffers, © 2015 Morgan Kaufmann, used by permission, free materials including code available at http://</a:t>
            </a:r>
            <a:r>
              <a:rPr lang="en-US" sz="1600" i="1" dirty="0" err="1" smtClean="0"/>
              <a:t>lotsofcores.com</a:t>
            </a:r>
            <a:r>
              <a:rPr lang="en-US" sz="1600" i="1" dirty="0" smtClean="0"/>
              <a:t>.</a:t>
            </a:r>
            <a:endParaRPr lang="en-US" sz="1600" dirty="0"/>
          </a:p>
        </p:txBody>
      </p:sp>
    </p:spTree>
    <p:extLst>
      <p:ext uri="{BB962C8B-B14F-4D97-AF65-F5344CB8AC3E}">
        <p14:creationId xmlns:p14="http://schemas.microsoft.com/office/powerpoint/2010/main" val="6311197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8092"/>
            <a:ext cx="7886700" cy="994172"/>
          </a:xfrm>
        </p:spPr>
        <p:txBody>
          <a:bodyPr/>
          <a:lstStyle/>
          <a:p>
            <a:r>
              <a:rPr lang="en-US" b="1" dirty="0" smtClean="0"/>
              <a:t>Overall Effect of Optimizations</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72248" y="2328581"/>
            <a:ext cx="4432177" cy="2277647"/>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274" y="739792"/>
            <a:ext cx="4285701" cy="2077375"/>
          </a:xfrm>
          <a:prstGeom prst="rect">
            <a:avLst/>
          </a:prstGeom>
        </p:spPr>
        <p:style>
          <a:lnRef idx="2">
            <a:schemeClr val="dk1"/>
          </a:lnRef>
          <a:fillRef idx="1">
            <a:schemeClr val="lt1"/>
          </a:fillRef>
          <a:effectRef idx="0">
            <a:schemeClr val="dk1"/>
          </a:effectRef>
          <a:fontRef idx="minor">
            <a:schemeClr val="dk1"/>
          </a:fontRef>
        </p:style>
      </p:pic>
      <p:sp>
        <p:nvSpPr>
          <p:cNvPr id="11" name="Bent Arrow 10"/>
          <p:cNvSpPr/>
          <p:nvPr/>
        </p:nvSpPr>
        <p:spPr>
          <a:xfrm flipV="1">
            <a:off x="1797729" y="3085499"/>
            <a:ext cx="2581246" cy="1115860"/>
          </a:xfrm>
          <a:prstGeom prst="bentArrow">
            <a:avLst/>
          </a:prstGeom>
        </p:spPr>
        <p:style>
          <a:lnRef idx="1">
            <a:schemeClr val="accent2"/>
          </a:lnRef>
          <a:fillRef idx="2">
            <a:schemeClr val="accent2"/>
          </a:fillRef>
          <a:effectRef idx="1">
            <a:schemeClr val="accent2"/>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
        <p:nvSpPr>
          <p:cNvPr id="12" name="TextBox 11"/>
          <p:cNvSpPr txBox="1"/>
          <p:nvPr/>
        </p:nvSpPr>
        <p:spPr>
          <a:xfrm>
            <a:off x="1671223" y="2809784"/>
            <a:ext cx="718579" cy="288539"/>
          </a:xfrm>
          <a:prstGeom prst="rect">
            <a:avLst/>
          </a:prstGeom>
          <a:noFill/>
        </p:spPr>
        <p:txBody>
          <a:bodyPr wrap="none" lIns="68579" tIns="34289" rIns="68579" bIns="34289" rtlCol="0">
            <a:spAutoFit/>
          </a:bodyPr>
          <a:lstStyle/>
          <a:p>
            <a:pPr defTabSz="685783"/>
            <a:r>
              <a:rPr lang="en-US" sz="1400" dirty="0">
                <a:solidFill>
                  <a:prstClr val="black"/>
                </a:solidFill>
                <a:latin typeface="Calibri"/>
              </a:rPr>
              <a:t>Original</a:t>
            </a:r>
          </a:p>
        </p:txBody>
      </p:sp>
      <p:sp>
        <p:nvSpPr>
          <p:cNvPr id="13" name="TextBox 12"/>
          <p:cNvSpPr txBox="1"/>
          <p:nvPr/>
        </p:nvSpPr>
        <p:spPr>
          <a:xfrm>
            <a:off x="6301138" y="4606228"/>
            <a:ext cx="904355" cy="288539"/>
          </a:xfrm>
          <a:prstGeom prst="rect">
            <a:avLst/>
          </a:prstGeom>
          <a:noFill/>
        </p:spPr>
        <p:txBody>
          <a:bodyPr wrap="none" lIns="68579" tIns="34289" rIns="68579" bIns="34289" rtlCol="0">
            <a:spAutoFit/>
          </a:bodyPr>
          <a:lstStyle/>
          <a:p>
            <a:pPr defTabSz="685783"/>
            <a:r>
              <a:rPr lang="en-US" sz="1400" dirty="0">
                <a:solidFill>
                  <a:prstClr val="black"/>
                </a:solidFill>
                <a:latin typeface="Calibri"/>
              </a:rPr>
              <a:t>Optimized</a:t>
            </a:r>
          </a:p>
        </p:txBody>
      </p:sp>
    </p:spTree>
    <p:extLst>
      <p:ext uri="{BB962C8B-B14F-4D97-AF65-F5344CB8AC3E}">
        <p14:creationId xmlns:p14="http://schemas.microsoft.com/office/powerpoint/2010/main" val="17360105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138285"/>
            <a:ext cx="6341688" cy="642707"/>
          </a:xfrm>
        </p:spPr>
        <p:txBody>
          <a:bodyPr>
            <a:noAutofit/>
          </a:bodyPr>
          <a:lstStyle/>
          <a:p>
            <a:pPr>
              <a:lnSpc>
                <a:spcPct val="100000"/>
              </a:lnSpc>
            </a:pPr>
            <a:r>
              <a:rPr lang="en-US" sz="1800" b="1" dirty="0">
                <a:latin typeface="Verdana"/>
              </a:rPr>
              <a:t>Pairwise DNA Sequence Alignment Optimization</a:t>
            </a:r>
            <a:endParaRPr lang="en-US" sz="2000" b="1" dirty="0">
              <a:latin typeface="Verdana"/>
            </a:endParaRPr>
          </a:p>
        </p:txBody>
      </p:sp>
      <p:sp>
        <p:nvSpPr>
          <p:cNvPr id="8" name="Rectangle 7"/>
          <p:cNvSpPr/>
          <p:nvPr/>
        </p:nvSpPr>
        <p:spPr>
          <a:xfrm>
            <a:off x="160925" y="1047170"/>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Yongchao Liu and Bertil Schmidt</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562423"/>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4</a:t>
            </a:r>
            <a:endParaRPr lang="en-US" sz="1400" dirty="0">
              <a:solidFill>
                <a:prstClr val="black"/>
              </a:solidFill>
              <a:latin typeface="Calibri"/>
            </a:endParaRP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2289" y="87112"/>
            <a:ext cx="757497" cy="95949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2986" y="87674"/>
            <a:ext cx="755627" cy="959497"/>
          </a:xfrm>
          <a:prstGeom prst="rect">
            <a:avLst/>
          </a:prstGeom>
        </p:spPr>
      </p:pic>
      <p:sp>
        <p:nvSpPr>
          <p:cNvPr id="6" name="Rectangle 5"/>
          <p:cNvSpPr/>
          <p:nvPr/>
        </p:nvSpPr>
        <p:spPr>
          <a:xfrm>
            <a:off x="255233" y="1579529"/>
            <a:ext cx="4572000" cy="2920028"/>
          </a:xfrm>
          <a:prstGeom prst="rect">
            <a:avLst/>
          </a:prstGeom>
        </p:spPr>
        <p:style>
          <a:lnRef idx="2">
            <a:schemeClr val="dk1"/>
          </a:lnRef>
          <a:fillRef idx="1">
            <a:schemeClr val="lt1"/>
          </a:fillRef>
          <a:effectRef idx="0">
            <a:schemeClr val="dk1"/>
          </a:effectRef>
          <a:fontRef idx="minor">
            <a:schemeClr val="dk1"/>
          </a:fontRef>
        </p:style>
        <p:txBody>
          <a:bodyPr lIns="68579" tIns="34289" rIns="68579" bIns="34289">
            <a:spAutoFit/>
          </a:bodyPr>
          <a:lstStyle/>
          <a:p>
            <a:pPr defTabSz="685783"/>
            <a:r>
              <a:rPr lang="en-US" sz="1400" dirty="0">
                <a:solidFill>
                  <a:prstClr val="black"/>
                </a:solidFill>
                <a:latin typeface="AdvP6975"/>
              </a:rPr>
              <a:t>Discusses a parallelized SW algorithm that exploits coprocessors to accelerate the pairwise alignment of long DNA sequences</a:t>
            </a:r>
          </a:p>
          <a:p>
            <a:pPr marL="214308" indent="-214308" defTabSz="685783">
              <a:buFont typeface="Arial" panose="020B0604020202020204" pitchFamily="34" charset="0"/>
              <a:buChar char="•"/>
            </a:pPr>
            <a:r>
              <a:rPr lang="en-US" sz="1400" dirty="0">
                <a:solidFill>
                  <a:prstClr val="black"/>
                </a:solidFill>
                <a:latin typeface="Calibri"/>
              </a:rPr>
              <a:t>Within a single coprocessor: </a:t>
            </a:r>
          </a:p>
          <a:p>
            <a:pPr marL="557199" lvl="1" indent="-214308" defTabSz="685783">
              <a:buFont typeface="Arial" panose="020B0604020202020204" pitchFamily="34" charset="0"/>
              <a:buChar char="•"/>
            </a:pPr>
            <a:r>
              <a:rPr lang="en-US" sz="1400" dirty="0">
                <a:solidFill>
                  <a:prstClr val="black"/>
                </a:solidFill>
                <a:latin typeface="Calibri"/>
              </a:rPr>
              <a:t>Used instruction-level parallelism within 512-bit SIMD instructions (vectorization) </a:t>
            </a:r>
          </a:p>
          <a:p>
            <a:pPr marL="557199" lvl="1" indent="-214308" defTabSz="685783">
              <a:buFont typeface="Arial" panose="020B0604020202020204" pitchFamily="34" charset="0"/>
              <a:buChar char="•"/>
            </a:pPr>
            <a:r>
              <a:rPr lang="en-US" sz="1400" dirty="0">
                <a:solidFill>
                  <a:prstClr val="black"/>
                </a:solidFill>
                <a:latin typeface="Calibri"/>
              </a:rPr>
              <a:t>Thread-level parallelism over the many cores (multi-threading)</a:t>
            </a:r>
          </a:p>
          <a:p>
            <a:pPr marL="214308" indent="-214308" defTabSz="685783">
              <a:buFont typeface="Arial" panose="020B0604020202020204" pitchFamily="34" charset="0"/>
              <a:buChar char="•"/>
            </a:pPr>
            <a:r>
              <a:rPr lang="en-US" sz="1400" dirty="0">
                <a:solidFill>
                  <a:prstClr val="black"/>
                </a:solidFill>
                <a:latin typeface="Calibri"/>
              </a:rPr>
              <a:t>MPI scaling:</a:t>
            </a:r>
          </a:p>
          <a:p>
            <a:pPr marL="557199" lvl="1" indent="-214308" defTabSz="685783">
              <a:buFont typeface="Arial" panose="020B0604020202020204" pitchFamily="34" charset="0"/>
              <a:buChar char="•"/>
            </a:pPr>
            <a:r>
              <a:rPr lang="en-US" sz="1400" dirty="0">
                <a:solidFill>
                  <a:prstClr val="black"/>
                </a:solidFill>
                <a:latin typeface="Calibri"/>
              </a:rPr>
              <a:t>Achieved good scalability in terms of the number of coprocessors (See figure to the right)</a:t>
            </a:r>
          </a:p>
          <a:p>
            <a:pPr marL="900091" lvl="2" indent="-214308" defTabSz="685783">
              <a:buFont typeface="Arial" panose="020B0604020202020204" pitchFamily="34" charset="0"/>
              <a:buChar char="•"/>
            </a:pPr>
            <a:r>
              <a:rPr lang="en-US" sz="1400" dirty="0">
                <a:solidFill>
                  <a:prstClr val="black"/>
                </a:solidFill>
                <a:latin typeface="Calibri"/>
              </a:rPr>
              <a:t>Two coprocessors: 88.4% </a:t>
            </a:r>
          </a:p>
          <a:p>
            <a:pPr marL="900091" lvl="2" indent="-214308" defTabSz="685783">
              <a:buFont typeface="Arial" panose="020B0604020202020204" pitchFamily="34" charset="0"/>
              <a:buChar char="•"/>
            </a:pPr>
            <a:r>
              <a:rPr lang="en-US" sz="1400" dirty="0">
                <a:solidFill>
                  <a:prstClr val="black"/>
                </a:solidFill>
                <a:latin typeface="Calibri"/>
              </a:rPr>
              <a:t>Four coprocessors: 86.2%</a:t>
            </a: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98021" y="1724638"/>
            <a:ext cx="3826601" cy="1657754"/>
          </a:xfrm>
          <a:prstGeom prst="rect">
            <a:avLst/>
          </a:prstGeom>
        </p:spPr>
      </p:pic>
      <p:sp>
        <p:nvSpPr>
          <p:cNvPr id="9" name="Rectangle 8"/>
          <p:cNvSpPr/>
          <p:nvPr/>
        </p:nvSpPr>
        <p:spPr>
          <a:xfrm>
            <a:off x="5098021" y="3382393"/>
            <a:ext cx="3826601" cy="507830"/>
          </a:xfrm>
          <a:prstGeom prst="rect">
            <a:avLst/>
          </a:prstGeom>
        </p:spPr>
        <p:txBody>
          <a:bodyPr wrap="square" lIns="68579" tIns="34289" rIns="68579" bIns="34289">
            <a:spAutoFit/>
          </a:bodyPr>
          <a:lstStyle/>
          <a:p>
            <a:pPr algn="ctr" defTabSz="685783"/>
            <a:r>
              <a:rPr lang="en-US" sz="1400" dirty="0">
                <a:solidFill>
                  <a:prstClr val="black"/>
                </a:solidFill>
                <a:latin typeface="AdvP6C82"/>
              </a:rPr>
              <a:t>Various data set performance measured on different numbers of coprocessors.</a:t>
            </a:r>
            <a:endParaRPr lang="en-US" sz="1400" dirty="0">
              <a:solidFill>
                <a:prstClr val="black"/>
              </a:solidFill>
              <a:latin typeface="Calibri"/>
            </a:endParaRPr>
          </a:p>
        </p:txBody>
      </p:sp>
    </p:spTree>
    <p:extLst>
      <p:ext uri="{BB962C8B-B14F-4D97-AF65-F5344CB8AC3E}">
        <p14:creationId xmlns:p14="http://schemas.microsoft.com/office/powerpoint/2010/main" val="23204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1445" y="1219020"/>
            <a:ext cx="3125708" cy="2912986"/>
          </a:xfrm>
          <a:prstGeom prst="rect">
            <a:avLst/>
          </a:prstGeom>
        </p:spPr>
      </p:pic>
      <p:sp>
        <p:nvSpPr>
          <p:cNvPr id="2" name="Title 1"/>
          <p:cNvSpPr>
            <a:spLocks noGrp="1"/>
          </p:cNvSpPr>
          <p:nvPr>
            <p:ph type="title"/>
          </p:nvPr>
        </p:nvSpPr>
        <p:spPr>
          <a:xfrm>
            <a:off x="201388" y="-22044"/>
            <a:ext cx="7886700" cy="994172"/>
          </a:xfrm>
        </p:spPr>
        <p:txBody>
          <a:bodyPr/>
          <a:lstStyle/>
          <a:p>
            <a:r>
              <a:rPr lang="en-US" b="1" dirty="0" smtClean="0"/>
              <a:t>Use Tiles to </a:t>
            </a:r>
            <a:r>
              <a:rPr lang="en-US" b="1" dirty="0" err="1" smtClean="0"/>
              <a:t>Vectorize</a:t>
            </a:r>
            <a:r>
              <a:rPr lang="en-US" b="1" dirty="0" smtClean="0"/>
              <a:t> and Parallelize</a:t>
            </a:r>
            <a:endParaRPr lang="en-US" b="1" dirty="0"/>
          </a:p>
        </p:txBody>
      </p:sp>
      <p:sp>
        <p:nvSpPr>
          <p:cNvPr id="6" name="Rectangle 5"/>
          <p:cNvSpPr/>
          <p:nvPr/>
        </p:nvSpPr>
        <p:spPr>
          <a:xfrm>
            <a:off x="226381" y="1005955"/>
            <a:ext cx="4614170" cy="1361909"/>
          </a:xfrm>
          <a:prstGeom prst="rect">
            <a:avLst/>
          </a:prstGeom>
        </p:spPr>
        <p:txBody>
          <a:bodyPr wrap="square" lIns="68579" tIns="34289" rIns="68579" bIns="34289">
            <a:spAutoFit/>
          </a:bodyPr>
          <a:lstStyle/>
          <a:p>
            <a:pPr defTabSz="685783"/>
            <a:r>
              <a:rPr lang="en-US" sz="1400" dirty="0" err="1">
                <a:solidFill>
                  <a:prstClr val="black"/>
                </a:solidFill>
                <a:latin typeface="Calibri"/>
              </a:rPr>
              <a:t>Vectorize</a:t>
            </a:r>
            <a:r>
              <a:rPr lang="en-US" sz="1400" dirty="0">
                <a:solidFill>
                  <a:prstClr val="black"/>
                </a:solidFill>
                <a:latin typeface="Calibri"/>
              </a:rPr>
              <a:t> using SIMD</a:t>
            </a:r>
          </a:p>
          <a:p>
            <a:pPr marL="214308" indent="-214308" defTabSz="685783">
              <a:buFont typeface="Arial" panose="020B0604020202020204" pitchFamily="34" charset="0"/>
              <a:buChar char="•"/>
            </a:pPr>
            <a:r>
              <a:rPr lang="en-US" sz="1400" dirty="0" smtClean="0">
                <a:solidFill>
                  <a:prstClr val="black"/>
                </a:solidFill>
                <a:latin typeface="Calibri"/>
              </a:rPr>
              <a:t>Choose </a:t>
            </a:r>
            <a:r>
              <a:rPr lang="en-US" sz="1400" dirty="0">
                <a:solidFill>
                  <a:prstClr val="black"/>
                </a:solidFill>
                <a:latin typeface="Calibri"/>
              </a:rPr>
              <a:t>to use SIMD intrinsics</a:t>
            </a:r>
          </a:p>
          <a:p>
            <a:pPr marL="214308" indent="-214308" defTabSz="685783">
              <a:buFont typeface="Arial" panose="020B0604020202020204" pitchFamily="34" charset="0"/>
              <a:buChar char="•"/>
            </a:pPr>
            <a:r>
              <a:rPr lang="en-US" sz="1400" dirty="0">
                <a:solidFill>
                  <a:prstClr val="black"/>
                </a:solidFill>
                <a:latin typeface="Calibri"/>
              </a:rPr>
              <a:t>Prior experiences with </a:t>
            </a:r>
            <a:r>
              <a:rPr lang="en-US" sz="1400" dirty="0" smtClean="0">
                <a:solidFill>
                  <a:prstClr val="black"/>
                </a:solidFill>
                <a:latin typeface="Calibri"/>
              </a:rPr>
              <a:t>auto-vectorization </a:t>
            </a:r>
            <a:r>
              <a:rPr lang="en-US" sz="1400" dirty="0">
                <a:solidFill>
                  <a:prstClr val="black"/>
                </a:solidFill>
                <a:latin typeface="Calibri"/>
              </a:rPr>
              <a:t>fell short in terms of runtime performance on the Intel Xeon Phi coprocessor, compared to SIMD intrinsics for our application</a:t>
            </a:r>
          </a:p>
        </p:txBody>
      </p:sp>
      <p:sp>
        <p:nvSpPr>
          <p:cNvPr id="7" name="Rectangle 6"/>
          <p:cNvSpPr/>
          <p:nvPr/>
        </p:nvSpPr>
        <p:spPr>
          <a:xfrm>
            <a:off x="347870" y="2790814"/>
            <a:ext cx="4044497" cy="284691"/>
          </a:xfrm>
          <a:prstGeom prst="rect">
            <a:avLst/>
          </a:prstGeom>
        </p:spPr>
        <p:txBody>
          <a:bodyPr wrap="square" lIns="68579" tIns="34289" rIns="68579" bIns="34289">
            <a:spAutoFit/>
          </a:bodyPr>
          <a:lstStyle/>
          <a:p>
            <a:pPr defTabSz="685783"/>
            <a:r>
              <a:rPr lang="en-US" sz="1400" dirty="0" err="1">
                <a:solidFill>
                  <a:prstClr val="black"/>
                </a:solidFill>
                <a:latin typeface="AdvP6C82"/>
              </a:rPr>
              <a:t>Vectorized</a:t>
            </a:r>
            <a:r>
              <a:rPr lang="en-US" sz="1400" dirty="0">
                <a:solidFill>
                  <a:prstClr val="black"/>
                </a:solidFill>
                <a:latin typeface="AdvP6C82"/>
              </a:rPr>
              <a:t> computation for one stripe within a tile</a:t>
            </a:r>
            <a:endParaRPr lang="en-US" sz="1400" dirty="0">
              <a:solidFill>
                <a:prstClr val="black"/>
              </a:solidFill>
              <a:latin typeface="Calibri"/>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46" y="2168433"/>
            <a:ext cx="2922496" cy="681916"/>
          </a:xfrm>
          <a:prstGeom prst="rect">
            <a:avLst/>
          </a:prstGeom>
        </p:spPr>
      </p:pic>
      <p:sp>
        <p:nvSpPr>
          <p:cNvPr id="10" name="Rectangle 9"/>
          <p:cNvSpPr/>
          <p:nvPr/>
        </p:nvSpPr>
        <p:spPr>
          <a:xfrm>
            <a:off x="4898305" y="4250955"/>
            <a:ext cx="4207904" cy="507830"/>
          </a:xfrm>
          <a:prstGeom prst="rect">
            <a:avLst/>
          </a:prstGeom>
        </p:spPr>
        <p:txBody>
          <a:bodyPr wrap="none" lIns="68579" tIns="34289" rIns="68579" bIns="34289">
            <a:spAutoFit/>
          </a:bodyPr>
          <a:lstStyle/>
          <a:p>
            <a:pPr defTabSz="685783"/>
            <a:r>
              <a:rPr lang="en-US" sz="1400" dirty="0">
                <a:solidFill>
                  <a:prstClr val="black"/>
                </a:solidFill>
                <a:latin typeface="AdvP6C82"/>
              </a:rPr>
              <a:t>Layout of tiled DP matrix for multiple coprocessors</a:t>
            </a:r>
          </a:p>
          <a:p>
            <a:pPr algn="ctr" defTabSz="685783"/>
            <a:r>
              <a:rPr lang="en-US" sz="1400" dirty="0">
                <a:solidFill>
                  <a:prstClr val="black"/>
                </a:solidFill>
                <a:latin typeface="AdvP6C82"/>
              </a:rPr>
              <a:t>(Used in conjunction with MPI)</a:t>
            </a:r>
            <a:endParaRPr lang="en-US" sz="1400" dirty="0">
              <a:solidFill>
                <a:prstClr val="black"/>
              </a:solidFill>
              <a:latin typeface="Calibri"/>
            </a:endParaRPr>
          </a:p>
        </p:txBody>
      </p:sp>
    </p:spTree>
    <p:extLst>
      <p:ext uri="{BB962C8B-B14F-4D97-AF65-F5344CB8AC3E}">
        <p14:creationId xmlns:p14="http://schemas.microsoft.com/office/powerpoint/2010/main" val="232396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2" y="70078"/>
            <a:ext cx="8776528" cy="994172"/>
          </a:xfrm>
        </p:spPr>
        <p:txBody>
          <a:bodyPr/>
          <a:lstStyle/>
          <a:p>
            <a:r>
              <a:rPr lang="en-US" b="1" dirty="0" smtClean="0"/>
              <a:t>Compare to SSW (an SSE2 </a:t>
            </a:r>
            <a:r>
              <a:rPr lang="en-US" b="1" dirty="0" err="1" smtClean="0"/>
              <a:t>intrinsics</a:t>
            </a:r>
            <a:r>
              <a:rPr lang="en-US" b="1" dirty="0" smtClean="0"/>
              <a:t> based version)</a:t>
            </a:r>
            <a:endParaRPr lang="en-US" b="1" dirty="0"/>
          </a:p>
        </p:txBody>
      </p:sp>
      <p:sp>
        <p:nvSpPr>
          <p:cNvPr id="3" name="Rectangle 2"/>
          <p:cNvSpPr/>
          <p:nvPr/>
        </p:nvSpPr>
        <p:spPr>
          <a:xfrm>
            <a:off x="375082" y="1064250"/>
            <a:ext cx="4931546" cy="1823575"/>
          </a:xfrm>
          <a:prstGeom prst="rect">
            <a:avLst/>
          </a:prstGeom>
        </p:spPr>
        <p:txBody>
          <a:bodyPr wrap="square" lIns="68579" tIns="34289" rIns="68579" bIns="34289">
            <a:spAutoFit/>
          </a:bodyPr>
          <a:lstStyle/>
          <a:p>
            <a:pPr defTabSz="685783"/>
            <a:r>
              <a:rPr lang="en-US" sz="1400" dirty="0">
                <a:solidFill>
                  <a:prstClr val="black"/>
                </a:solidFill>
                <a:latin typeface="AdvP6975"/>
              </a:rPr>
              <a:t>SSW is a genomic sequence alignment algorithm optimized using Streaming SIMD Extensions 2 (SSE2) </a:t>
            </a:r>
            <a:r>
              <a:rPr lang="en-US" sz="1400" dirty="0" err="1">
                <a:solidFill>
                  <a:prstClr val="black"/>
                </a:solidFill>
                <a:latin typeface="AdvP6975"/>
              </a:rPr>
              <a:t>intrinsics</a:t>
            </a:r>
            <a:r>
              <a:rPr lang="en-US" sz="1400" dirty="0">
                <a:solidFill>
                  <a:prstClr val="black"/>
                </a:solidFill>
                <a:latin typeface="AdvP6975"/>
              </a:rPr>
              <a:t>. </a:t>
            </a:r>
          </a:p>
          <a:p>
            <a:pPr defTabSz="685783"/>
            <a:endParaRPr lang="en-US" sz="1400" dirty="0">
              <a:solidFill>
                <a:prstClr val="black"/>
              </a:solidFill>
              <a:latin typeface="AdvP6975"/>
            </a:endParaRPr>
          </a:p>
          <a:p>
            <a:pPr defTabSz="685783"/>
            <a:r>
              <a:rPr lang="en-US" sz="1400" dirty="0">
                <a:solidFill>
                  <a:prstClr val="black"/>
                </a:solidFill>
                <a:latin typeface="AdvP6975"/>
              </a:rPr>
              <a:t>Our </a:t>
            </a:r>
            <a:r>
              <a:rPr lang="en-US" sz="1400" dirty="0" err="1">
                <a:solidFill>
                  <a:prstClr val="black"/>
                </a:solidFill>
                <a:latin typeface="AdvP6975"/>
              </a:rPr>
              <a:t>vectorized</a:t>
            </a:r>
            <a:r>
              <a:rPr lang="en-US" sz="1400" dirty="0">
                <a:solidFill>
                  <a:prstClr val="black"/>
                </a:solidFill>
                <a:latin typeface="AdvP6975"/>
              </a:rPr>
              <a:t> multi-threaded MPI-based implementation is able to achieve the following speedups :</a:t>
            </a:r>
          </a:p>
          <a:p>
            <a:pPr marL="214308" indent="-214308" defTabSz="685783">
              <a:buFont typeface="Arial" panose="020B0604020202020204" pitchFamily="34" charset="0"/>
              <a:buChar char="•"/>
            </a:pPr>
            <a:r>
              <a:rPr lang="en-US" sz="1400" dirty="0">
                <a:solidFill>
                  <a:prstClr val="black"/>
                </a:solidFill>
                <a:latin typeface="AdvP6975"/>
              </a:rPr>
              <a:t>One coprocessor: 	</a:t>
            </a:r>
            <a:r>
              <a:rPr lang="en-US" sz="1400" b="1" dirty="0">
                <a:solidFill>
                  <a:prstClr val="black"/>
                </a:solidFill>
                <a:latin typeface="AdvP6975"/>
              </a:rPr>
              <a:t>28.6-times</a:t>
            </a:r>
            <a:r>
              <a:rPr lang="en-US" sz="1400" dirty="0">
                <a:solidFill>
                  <a:prstClr val="black"/>
                </a:solidFill>
                <a:latin typeface="AdvP6975"/>
              </a:rPr>
              <a:t> over SSW</a:t>
            </a:r>
          </a:p>
          <a:p>
            <a:pPr marL="214308" indent="-214308" defTabSz="685783">
              <a:buFont typeface="Arial" panose="020B0604020202020204" pitchFamily="34" charset="0"/>
              <a:buChar char="•"/>
            </a:pPr>
            <a:r>
              <a:rPr lang="en-US" sz="1400" dirty="0">
                <a:solidFill>
                  <a:prstClr val="black"/>
                </a:solidFill>
                <a:latin typeface="AdvP6975"/>
              </a:rPr>
              <a:t>Two coprocessors: 	</a:t>
            </a:r>
            <a:r>
              <a:rPr lang="en-US" sz="1400" b="1" dirty="0">
                <a:solidFill>
                  <a:prstClr val="black"/>
                </a:solidFill>
                <a:latin typeface="AdvP6975"/>
              </a:rPr>
              <a:t>50.7-times</a:t>
            </a:r>
            <a:r>
              <a:rPr lang="en-US" sz="1400" dirty="0">
                <a:solidFill>
                  <a:prstClr val="black"/>
                </a:solidFill>
                <a:latin typeface="AdvP6975"/>
              </a:rPr>
              <a:t> over SSW</a:t>
            </a:r>
          </a:p>
          <a:p>
            <a:pPr marL="214308" indent="-214308" defTabSz="685783">
              <a:buFont typeface="Arial" panose="020B0604020202020204" pitchFamily="34" charset="0"/>
              <a:buChar char="•"/>
            </a:pPr>
            <a:r>
              <a:rPr lang="en-US" sz="1400" dirty="0">
                <a:solidFill>
                  <a:prstClr val="black"/>
                </a:solidFill>
                <a:latin typeface="AdvP6975"/>
              </a:rPr>
              <a:t>Four coprocessors: 	</a:t>
            </a:r>
            <a:r>
              <a:rPr lang="en-US" sz="1400" b="1" dirty="0">
                <a:solidFill>
                  <a:prstClr val="black"/>
                </a:solidFill>
                <a:latin typeface="AdvP6975"/>
              </a:rPr>
              <a:t>98.7-times</a:t>
            </a:r>
            <a:r>
              <a:rPr lang="en-US" sz="1400" dirty="0">
                <a:solidFill>
                  <a:prstClr val="black"/>
                </a:solidFill>
                <a:latin typeface="AdvP6975"/>
              </a:rPr>
              <a:t> over SSW</a:t>
            </a:r>
          </a:p>
        </p:txBody>
      </p:sp>
      <p:grpSp>
        <p:nvGrpSpPr>
          <p:cNvPr id="7" name="Group 6"/>
          <p:cNvGrpSpPr/>
          <p:nvPr/>
        </p:nvGrpSpPr>
        <p:grpSpPr>
          <a:xfrm>
            <a:off x="4532515" y="2030396"/>
            <a:ext cx="4280792" cy="2768884"/>
            <a:chOff x="6043354" y="2929632"/>
            <a:chExt cx="5707722" cy="3691845"/>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3354" y="2929632"/>
              <a:ext cx="5707722" cy="3178884"/>
            </a:xfrm>
            <a:prstGeom prst="rect">
              <a:avLst/>
            </a:prstGeom>
          </p:spPr>
        </p:pic>
        <p:sp>
          <p:nvSpPr>
            <p:cNvPr id="5" name="Rectangle 4"/>
            <p:cNvSpPr/>
            <p:nvPr/>
          </p:nvSpPr>
          <p:spPr>
            <a:xfrm>
              <a:off x="6043354" y="5923850"/>
              <a:ext cx="5707721" cy="697627"/>
            </a:xfrm>
            <a:prstGeom prst="rect">
              <a:avLst/>
            </a:prstGeom>
          </p:spPr>
          <p:txBody>
            <a:bodyPr wrap="square">
              <a:spAutoFit/>
            </a:bodyPr>
            <a:lstStyle/>
            <a:p>
              <a:pPr defTabSz="685783"/>
              <a:r>
                <a:rPr lang="en-US" sz="1400" dirty="0">
                  <a:solidFill>
                    <a:prstClr val="black"/>
                  </a:solidFill>
                  <a:latin typeface="AdvP6C82"/>
                </a:rPr>
                <a:t>Performance comparisons in terms of GCUPS</a:t>
              </a:r>
            </a:p>
            <a:p>
              <a:pPr algn="ctr" defTabSz="685783"/>
              <a:r>
                <a:rPr lang="en-US" sz="1400" dirty="0">
                  <a:solidFill>
                    <a:prstClr val="black"/>
                  </a:solidFill>
                  <a:latin typeface="AdvP6C82"/>
                </a:rPr>
                <a:t>(</a:t>
              </a:r>
              <a:r>
                <a:rPr lang="en-US" sz="1400" dirty="0">
                  <a:solidFill>
                    <a:prstClr val="black"/>
                  </a:solidFill>
                  <a:latin typeface="Calibri"/>
                </a:rPr>
                <a:t>billion cell updates per second)</a:t>
              </a:r>
            </a:p>
          </p:txBody>
        </p:sp>
      </p:grpSp>
      <p:sp>
        <p:nvSpPr>
          <p:cNvPr id="14" name="Rectangle 1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Tree>
    <p:extLst>
      <p:ext uri="{BB962C8B-B14F-4D97-AF65-F5344CB8AC3E}">
        <p14:creationId xmlns:p14="http://schemas.microsoft.com/office/powerpoint/2010/main" val="3249183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9316" y="813398"/>
            <a:ext cx="4373693" cy="3810467"/>
          </a:xfrm>
          <a:prstGeom prst="rect">
            <a:avLst/>
          </a:prstGeom>
        </p:spPr>
      </p:pic>
      <p:sp>
        <p:nvSpPr>
          <p:cNvPr id="2" name="Title 1"/>
          <p:cNvSpPr>
            <a:spLocks noGrp="1"/>
          </p:cNvSpPr>
          <p:nvPr>
            <p:ph type="title"/>
          </p:nvPr>
        </p:nvSpPr>
        <p:spPr>
          <a:xfrm>
            <a:off x="171756" y="152443"/>
            <a:ext cx="7428948" cy="642707"/>
          </a:xfrm>
        </p:spPr>
        <p:txBody>
          <a:bodyPr>
            <a:noAutofit/>
          </a:bodyPr>
          <a:lstStyle/>
          <a:p>
            <a:pPr>
              <a:lnSpc>
                <a:spcPct val="100000"/>
              </a:lnSpc>
            </a:pPr>
            <a:r>
              <a:rPr lang="en-US" sz="1800" b="1" dirty="0">
                <a:latin typeface="Verdana"/>
              </a:rPr>
              <a:t>Accelerated Structural Bioinformatics for Drug Discovery</a:t>
            </a:r>
            <a:endParaRPr lang="en-US" sz="2000" b="1" dirty="0">
              <a:latin typeface="Verdana"/>
            </a:endParaRPr>
          </a:p>
        </p:txBody>
      </p:sp>
      <p:sp>
        <p:nvSpPr>
          <p:cNvPr id="8" name="Rectangle 7"/>
          <p:cNvSpPr/>
          <p:nvPr/>
        </p:nvSpPr>
        <p:spPr>
          <a:xfrm>
            <a:off x="160925" y="1047171"/>
            <a:ext cx="5572618" cy="300082"/>
          </a:xfrm>
          <a:prstGeom prst="rect">
            <a:avLst/>
          </a:prstGeom>
        </p:spPr>
        <p:txBody>
          <a:bodyPr wrap="square" lIns="68579" tIns="34289" rIns="68579" bIns="34289">
            <a:spAutoFit/>
          </a:bodyPr>
          <a:lstStyle/>
          <a:p>
            <a:pPr defTabSz="685783">
              <a:lnSpc>
                <a:spcPct val="80000"/>
              </a:lnSpc>
            </a:pPr>
            <a:r>
              <a:rPr lang="de-DE" dirty="0">
                <a:solidFill>
                  <a:prstClr val="black"/>
                </a:solidFill>
                <a:latin typeface="Calibri"/>
              </a:rPr>
              <a:t>Wei P. Feinstein, Michal Brylinski</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60924" y="562423"/>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5</a:t>
            </a:r>
            <a:endParaRPr lang="en-US" sz="1400" dirty="0">
              <a:solidFill>
                <a:prstClr val="black"/>
              </a:solidFill>
              <a:latin typeface="Calibri"/>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8014" y="131032"/>
            <a:ext cx="755627" cy="959497"/>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43641" y="131032"/>
            <a:ext cx="759368" cy="959497"/>
          </a:xfrm>
          <a:prstGeom prst="rect">
            <a:avLst/>
          </a:prstGeom>
        </p:spPr>
      </p:pic>
      <p:sp>
        <p:nvSpPr>
          <p:cNvPr id="7" name="Rectangle 6"/>
          <p:cNvSpPr/>
          <p:nvPr/>
        </p:nvSpPr>
        <p:spPr>
          <a:xfrm>
            <a:off x="183690" y="1432585"/>
            <a:ext cx="4336558" cy="3358610"/>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marL="214308" indent="-214308" defTabSz="685783">
              <a:buFont typeface="Arial" panose="020B0604020202020204" pitchFamily="34" charset="0"/>
              <a:buChar char="•"/>
            </a:pPr>
            <a:r>
              <a:rPr lang="en-US" sz="1400" dirty="0">
                <a:solidFill>
                  <a:prstClr val="black"/>
                </a:solidFill>
                <a:latin typeface="Calibri"/>
              </a:rPr>
              <a:t>Describes the development and benchmarking of </a:t>
            </a:r>
            <a:r>
              <a:rPr lang="en-US" sz="1400" dirty="0" err="1">
                <a:solidFill>
                  <a:prstClr val="black"/>
                </a:solidFill>
                <a:latin typeface="Calibri"/>
              </a:rPr>
              <a:t>eFindSite</a:t>
            </a:r>
            <a:r>
              <a:rPr lang="en-US" sz="1400" dirty="0">
                <a:solidFill>
                  <a:prstClr val="black"/>
                </a:solidFill>
                <a:latin typeface="Calibri"/>
              </a:rPr>
              <a:t>, a structural bioinformatics algorithm</a:t>
            </a:r>
          </a:p>
          <a:p>
            <a:pPr marL="557199" lvl="1" indent="-214308" defTabSz="685783">
              <a:buFont typeface="Arial" panose="020B0604020202020204" pitchFamily="34" charset="0"/>
              <a:buChar char="•"/>
            </a:pPr>
            <a:r>
              <a:rPr lang="en-US" sz="1400" dirty="0" err="1">
                <a:solidFill>
                  <a:prstClr val="black"/>
                </a:solidFill>
                <a:latin typeface="Calibri"/>
              </a:rPr>
              <a:t>eFindSite</a:t>
            </a:r>
            <a:r>
              <a:rPr lang="en-US" sz="1400" dirty="0">
                <a:solidFill>
                  <a:prstClr val="black"/>
                </a:solidFill>
                <a:latin typeface="Calibri"/>
              </a:rPr>
              <a:t> identifies drug-binding sites in proteins and molecular fingerprint-based virtual screening</a:t>
            </a:r>
          </a:p>
          <a:p>
            <a:pPr marL="557199" lvl="1" indent="-214308" defTabSz="685783">
              <a:buFont typeface="Arial" panose="020B0604020202020204" pitchFamily="34" charset="0"/>
              <a:buChar char="•"/>
            </a:pPr>
            <a:endParaRPr lang="en-US" sz="1400" dirty="0">
              <a:solidFill>
                <a:prstClr val="black"/>
              </a:solidFill>
              <a:latin typeface="Calibri"/>
            </a:endParaRPr>
          </a:p>
          <a:p>
            <a:pPr marL="214308" indent="-214308" defTabSz="685783">
              <a:buFont typeface="Arial" panose="020B0604020202020204" pitchFamily="34" charset="0"/>
              <a:buChar char="•"/>
            </a:pPr>
            <a:r>
              <a:rPr lang="en-US" sz="1400" dirty="0">
                <a:solidFill>
                  <a:prstClr val="black"/>
                </a:solidFill>
                <a:latin typeface="Calibri"/>
              </a:rPr>
              <a:t>Demonstrates the use of thread-private copies to eliminate use of thread-unsafe common blocks</a:t>
            </a:r>
          </a:p>
          <a:p>
            <a:pPr marL="557199" lvl="1" indent="-214308" defTabSz="685783">
              <a:buFont typeface="Arial" panose="020B0604020202020204" pitchFamily="34" charset="0"/>
              <a:buChar char="•"/>
            </a:pPr>
            <a:endParaRPr lang="en-US" sz="1400" dirty="0">
              <a:solidFill>
                <a:prstClr val="black"/>
              </a:solidFill>
              <a:latin typeface="Calibri"/>
            </a:endParaRPr>
          </a:p>
          <a:p>
            <a:pPr marL="214308" indent="-214308" defTabSz="685783">
              <a:buFont typeface="Arial" panose="020B0604020202020204" pitchFamily="34" charset="0"/>
              <a:buChar char="•"/>
            </a:pPr>
            <a:r>
              <a:rPr lang="en-US" sz="1400" dirty="0">
                <a:solidFill>
                  <a:prstClr val="black"/>
                </a:solidFill>
                <a:latin typeface="Calibri"/>
              </a:rPr>
              <a:t>As a warning to readers, the authors note:</a:t>
            </a:r>
          </a:p>
          <a:p>
            <a:pPr marL="600060" lvl="1" indent="-257168" defTabSz="685783">
              <a:buFont typeface="+mj-lt"/>
              <a:buAutoNum type="arabicPeriod"/>
            </a:pPr>
            <a:r>
              <a:rPr lang="en-US" sz="1400" dirty="0">
                <a:solidFill>
                  <a:prstClr val="black"/>
                </a:solidFill>
                <a:latin typeface="Calibri"/>
              </a:rPr>
              <a:t>Use common blocks and not parameter passing</a:t>
            </a:r>
          </a:p>
          <a:p>
            <a:pPr marL="900091" lvl="2" indent="-214308" defTabSz="685783">
              <a:buFont typeface="Arial" panose="020B0604020202020204" pitchFamily="34" charset="0"/>
              <a:buChar char="•"/>
            </a:pPr>
            <a:r>
              <a:rPr lang="en-US" sz="1400" dirty="0">
                <a:solidFill>
                  <a:prstClr val="black"/>
                </a:solidFill>
                <a:latin typeface="Calibri"/>
              </a:rPr>
              <a:t>“Spaghetti-like” code makes parameter passing difficult and time consuming</a:t>
            </a:r>
          </a:p>
          <a:p>
            <a:pPr marL="600060" lvl="1" indent="-257168" defTabSz="685783">
              <a:buFont typeface="+mj-lt"/>
              <a:buAutoNum type="arabicPeriod"/>
            </a:pPr>
            <a:r>
              <a:rPr lang="en-US" sz="1400" dirty="0">
                <a:solidFill>
                  <a:prstClr val="black"/>
                </a:solidFill>
                <a:latin typeface="Calibri"/>
              </a:rPr>
              <a:t>Use of OMP_STACKSIZE may not be sufficient to increase the stack size</a:t>
            </a:r>
          </a:p>
          <a:p>
            <a:pPr marL="942952" lvl="2" indent="-257168" defTabSz="685783">
              <a:buFont typeface="Arial" panose="020B0604020202020204" pitchFamily="34" charset="0"/>
              <a:buChar char="•"/>
            </a:pPr>
            <a:r>
              <a:rPr lang="en-US" sz="1400" dirty="0">
                <a:solidFill>
                  <a:prstClr val="black"/>
                </a:solidFill>
                <a:latin typeface="Calibri"/>
              </a:rPr>
              <a:t>May need to use “</a:t>
            </a:r>
            <a:r>
              <a:rPr lang="en-US" sz="1400" dirty="0" err="1">
                <a:solidFill>
                  <a:prstClr val="black"/>
                </a:solidFill>
                <a:latin typeface="Calibri"/>
              </a:rPr>
              <a:t>ulimit</a:t>
            </a:r>
            <a:r>
              <a:rPr lang="en-US" sz="1400" dirty="0">
                <a:solidFill>
                  <a:prstClr val="black"/>
                </a:solidFill>
                <a:latin typeface="Calibri"/>
              </a:rPr>
              <a:t> –s” as well on Linux</a:t>
            </a:r>
          </a:p>
        </p:txBody>
      </p:sp>
      <p:sp>
        <p:nvSpPr>
          <p:cNvPr id="9" name="Rectangle 8"/>
          <p:cNvSpPr/>
          <p:nvPr/>
        </p:nvSpPr>
        <p:spPr>
          <a:xfrm>
            <a:off x="5446451" y="2929631"/>
            <a:ext cx="3116063" cy="1223412"/>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200" dirty="0">
                <a:solidFill>
                  <a:prstClr val="black"/>
                </a:solidFill>
                <a:latin typeface="AdvP6975"/>
              </a:rPr>
              <a:t>Observed speedups over a serial code:</a:t>
            </a:r>
          </a:p>
          <a:p>
            <a:pPr marL="557199" lvl="1" indent="-214308" defTabSz="685783">
              <a:buFont typeface="Arial" panose="020B0604020202020204" pitchFamily="34" charset="0"/>
              <a:buChar char="•"/>
            </a:pPr>
            <a:r>
              <a:rPr lang="en-US" sz="1200" dirty="0">
                <a:solidFill>
                  <a:prstClr val="black"/>
                </a:solidFill>
                <a:latin typeface="AdvP6975"/>
              </a:rPr>
              <a:t>CPU: </a:t>
            </a:r>
            <a:r>
              <a:rPr lang="en-US" sz="1200" b="1" dirty="0">
                <a:solidFill>
                  <a:prstClr val="black"/>
                </a:solidFill>
                <a:latin typeface="AdvP6975"/>
              </a:rPr>
              <a:t>11.8-times</a:t>
            </a:r>
            <a:r>
              <a:rPr lang="en-US" sz="1200" dirty="0">
                <a:solidFill>
                  <a:prstClr val="black"/>
                </a:solidFill>
                <a:latin typeface="AdvP6975"/>
              </a:rPr>
              <a:t> faster</a:t>
            </a:r>
          </a:p>
          <a:p>
            <a:pPr marL="557199" lvl="1" indent="-214308" defTabSz="685783">
              <a:buFont typeface="Arial" panose="020B0604020202020204" pitchFamily="34" charset="0"/>
              <a:buChar char="•"/>
            </a:pPr>
            <a:r>
              <a:rPr lang="en-US" sz="1200" dirty="0">
                <a:solidFill>
                  <a:prstClr val="black"/>
                </a:solidFill>
                <a:latin typeface="AdvP6975"/>
              </a:rPr>
              <a:t>Xeon Phi: </a:t>
            </a:r>
            <a:r>
              <a:rPr lang="en-US" sz="1200" b="1" dirty="0">
                <a:solidFill>
                  <a:prstClr val="black"/>
                </a:solidFill>
                <a:latin typeface="AdvP6975"/>
              </a:rPr>
              <a:t>10.1-times </a:t>
            </a:r>
            <a:r>
              <a:rPr lang="en-US" sz="1200" dirty="0">
                <a:solidFill>
                  <a:prstClr val="black"/>
                </a:solidFill>
                <a:latin typeface="AdvP6975"/>
              </a:rPr>
              <a:t>faster</a:t>
            </a:r>
          </a:p>
          <a:p>
            <a:pPr defTabSz="685783"/>
            <a:endParaRPr lang="en-US" sz="1200" dirty="0">
              <a:solidFill>
                <a:prstClr val="black"/>
              </a:solidFill>
              <a:latin typeface="AdvP6975"/>
            </a:endParaRPr>
          </a:p>
          <a:p>
            <a:pPr algn="ctr" defTabSz="685783"/>
            <a:r>
              <a:rPr lang="en-US" sz="1200" b="1" dirty="0">
                <a:solidFill>
                  <a:prstClr val="black"/>
                </a:solidFill>
                <a:latin typeface="AdvP6975"/>
              </a:rPr>
              <a:t>Using both CPU and Intel Xeon Phi results in a 17.6-time speedup</a:t>
            </a:r>
            <a:endParaRPr lang="en-US" sz="1200" b="1" dirty="0">
              <a:solidFill>
                <a:prstClr val="black"/>
              </a:solidFill>
              <a:latin typeface="Calibri"/>
            </a:endParaRP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21718" y="491716"/>
            <a:ext cx="998531" cy="880753"/>
          </a:xfrm>
          <a:prstGeom prst="rect">
            <a:avLst/>
          </a:prstGeom>
        </p:spPr>
      </p:pic>
    </p:spTree>
    <p:extLst>
      <p:ext uri="{BB962C8B-B14F-4D97-AF65-F5344CB8AC3E}">
        <p14:creationId xmlns:p14="http://schemas.microsoft.com/office/powerpoint/2010/main" val="61999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2" y="70078"/>
            <a:ext cx="8444320" cy="994172"/>
          </a:xfrm>
        </p:spPr>
        <p:txBody>
          <a:bodyPr/>
          <a:lstStyle/>
          <a:p>
            <a:r>
              <a:rPr lang="en-US" b="1" dirty="0" smtClean="0"/>
              <a:t>Finding the hotspots</a:t>
            </a:r>
            <a:endParaRPr lang="en-US" b="1" dirty="0"/>
          </a:p>
        </p:txBody>
      </p:sp>
      <p:sp>
        <p:nvSpPr>
          <p:cNvPr id="3" name="Rectangle 2"/>
          <p:cNvSpPr/>
          <p:nvPr/>
        </p:nvSpPr>
        <p:spPr>
          <a:xfrm>
            <a:off x="4263501" y="214543"/>
            <a:ext cx="4931546" cy="1165703"/>
          </a:xfrm>
          <a:prstGeom prst="rect">
            <a:avLst/>
          </a:prstGeom>
        </p:spPr>
        <p:txBody>
          <a:bodyPr wrap="square" lIns="68579" tIns="34289" rIns="68579" bIns="34289">
            <a:spAutoFit/>
          </a:bodyPr>
          <a:lstStyle/>
          <a:p>
            <a:pPr marL="214308" indent="-214308" defTabSz="685783">
              <a:buFont typeface="Arial" panose="020B0604020202020204" pitchFamily="34" charset="0"/>
              <a:buChar char="•"/>
            </a:pPr>
            <a:r>
              <a:rPr lang="en-US" sz="1400" dirty="0">
                <a:solidFill>
                  <a:prstClr val="black"/>
                </a:solidFill>
                <a:latin typeface="Calibri"/>
              </a:rPr>
              <a:t>Profiling reveals that 90% of the runtime is consumed by structure alignment calculations </a:t>
            </a:r>
          </a:p>
          <a:p>
            <a:pPr marL="214308" indent="-214308" defTabSz="685783">
              <a:buFont typeface="Arial" panose="020B0604020202020204" pitchFamily="34" charset="0"/>
              <a:buChar char="•"/>
            </a:pPr>
            <a:r>
              <a:rPr lang="en-US" sz="1400" dirty="0">
                <a:solidFill>
                  <a:prstClr val="black"/>
                </a:solidFill>
                <a:latin typeface="Calibri"/>
              </a:rPr>
              <a:t>Parallelizing these calculations using </a:t>
            </a:r>
            <a:r>
              <a:rPr lang="en-US" sz="1400" dirty="0" err="1">
                <a:solidFill>
                  <a:prstClr val="black"/>
                </a:solidFill>
                <a:latin typeface="Calibri"/>
              </a:rPr>
              <a:t>OpenMP</a:t>
            </a:r>
            <a:r>
              <a:rPr lang="en-US" sz="1400" dirty="0">
                <a:solidFill>
                  <a:prstClr val="black"/>
                </a:solidFill>
                <a:latin typeface="Calibri"/>
              </a:rPr>
              <a:t> pragmas enables performance improvements that scale well with the number of cores</a:t>
            </a:r>
          </a:p>
        </p:txBody>
      </p:sp>
      <p:sp>
        <p:nvSpPr>
          <p:cNvPr id="6" name="Rectangle 5"/>
          <p:cNvSpPr/>
          <p:nvPr/>
        </p:nvSpPr>
        <p:spPr>
          <a:xfrm>
            <a:off x="415033" y="936361"/>
            <a:ext cx="3746377" cy="727121"/>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algn="ctr" defTabSz="685783"/>
            <a:r>
              <a:rPr lang="en-US" sz="1400" dirty="0">
                <a:solidFill>
                  <a:prstClr val="black"/>
                </a:solidFill>
                <a:latin typeface="AdvP6975"/>
              </a:rPr>
              <a:t>The framework of </a:t>
            </a:r>
            <a:r>
              <a:rPr lang="en-US" sz="1400" dirty="0" err="1">
                <a:solidFill>
                  <a:prstClr val="black"/>
                </a:solidFill>
                <a:latin typeface="AdvP696A"/>
              </a:rPr>
              <a:t>e</a:t>
            </a:r>
            <a:r>
              <a:rPr lang="en-US" sz="1400" dirty="0" err="1">
                <a:solidFill>
                  <a:prstClr val="black"/>
                </a:solidFill>
                <a:latin typeface="AdvP6975"/>
              </a:rPr>
              <a:t>FindSite</a:t>
            </a:r>
            <a:r>
              <a:rPr lang="en-US" sz="1400" dirty="0">
                <a:solidFill>
                  <a:prstClr val="black"/>
                </a:solidFill>
                <a:latin typeface="AdvP6975"/>
              </a:rPr>
              <a:t> is written in C++, whereas protein structure alignments are  implemented in Fortran77</a:t>
            </a:r>
            <a:endParaRPr lang="en-US" sz="1400" dirty="0">
              <a:solidFill>
                <a:prstClr val="black"/>
              </a:solidFill>
              <a:latin typeface="Calibri"/>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996" y="1708718"/>
            <a:ext cx="3360420" cy="274320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6829" y="1258214"/>
            <a:ext cx="3474466" cy="3455829"/>
          </a:xfrm>
          <a:prstGeom prst="rect">
            <a:avLst/>
          </a:prstGeom>
        </p:spPr>
      </p:pic>
      <p:sp>
        <p:nvSpPr>
          <p:cNvPr id="9" name="Oval 8"/>
          <p:cNvSpPr/>
          <p:nvPr/>
        </p:nvSpPr>
        <p:spPr>
          <a:xfrm>
            <a:off x="4487662" y="2030572"/>
            <a:ext cx="4587536" cy="1564886"/>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
        <p:nvSpPr>
          <p:cNvPr id="10" name="Rectangle 9"/>
          <p:cNvSpPr/>
          <p:nvPr/>
        </p:nvSpPr>
        <p:spPr>
          <a:xfrm>
            <a:off x="250728" y="4506295"/>
            <a:ext cx="3464689" cy="507830"/>
          </a:xfrm>
          <a:prstGeom prst="rect">
            <a:avLst/>
          </a:prstGeom>
        </p:spPr>
        <p:txBody>
          <a:bodyPr wrap="square" lIns="68579" tIns="34289" rIns="68579" bIns="34289">
            <a:spAutoFit/>
          </a:bodyPr>
          <a:lstStyle/>
          <a:p>
            <a:pPr algn="ctr" defTabSz="685783"/>
            <a:r>
              <a:rPr lang="en-US" sz="1400" dirty="0">
                <a:solidFill>
                  <a:prstClr val="black"/>
                </a:solidFill>
                <a:latin typeface="AdvP6C82"/>
              </a:rPr>
              <a:t>Call graph of subroutines for protein structure alignments</a:t>
            </a:r>
            <a:endParaRPr lang="en-US" sz="1400" dirty="0">
              <a:solidFill>
                <a:prstClr val="black"/>
              </a:solidFill>
              <a:latin typeface="Calibri"/>
            </a:endParaRPr>
          </a:p>
        </p:txBody>
      </p:sp>
      <p:sp>
        <p:nvSpPr>
          <p:cNvPr id="11" name="Rectangle 10"/>
          <p:cNvSpPr/>
          <p:nvPr/>
        </p:nvSpPr>
        <p:spPr>
          <a:xfrm>
            <a:off x="5146829" y="4714044"/>
            <a:ext cx="3474466" cy="288539"/>
          </a:xfrm>
          <a:prstGeom prst="rect">
            <a:avLst/>
          </a:prstGeom>
        </p:spPr>
        <p:txBody>
          <a:bodyPr wrap="square" lIns="68579" tIns="34289" rIns="68579" bIns="34289">
            <a:spAutoFit/>
          </a:bodyPr>
          <a:lstStyle/>
          <a:p>
            <a:pPr algn="ctr" defTabSz="685783"/>
            <a:r>
              <a:rPr lang="en-US" sz="1400" dirty="0">
                <a:solidFill>
                  <a:prstClr val="black"/>
                </a:solidFill>
                <a:latin typeface="AdvP6C82"/>
              </a:rPr>
              <a:t>Workflow of </a:t>
            </a:r>
            <a:r>
              <a:rPr lang="en-US" sz="1400" dirty="0" err="1">
                <a:solidFill>
                  <a:prstClr val="black"/>
                </a:solidFill>
                <a:latin typeface="AdvP3E463B"/>
              </a:rPr>
              <a:t>e</a:t>
            </a:r>
            <a:r>
              <a:rPr lang="en-US" sz="1400" dirty="0" err="1">
                <a:solidFill>
                  <a:prstClr val="black"/>
                </a:solidFill>
                <a:latin typeface="AdvP6C82"/>
              </a:rPr>
              <a:t>FindSite</a:t>
            </a:r>
            <a:endParaRPr lang="en-US" sz="1400" dirty="0">
              <a:solidFill>
                <a:prstClr val="black"/>
              </a:solidFill>
              <a:latin typeface="Calibri"/>
            </a:endParaRPr>
          </a:p>
        </p:txBody>
      </p:sp>
    </p:spTree>
    <p:extLst>
      <p:ext uri="{BB962C8B-B14F-4D97-AF65-F5344CB8AC3E}">
        <p14:creationId xmlns:p14="http://schemas.microsoft.com/office/powerpoint/2010/main" val="13473053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8363" y="1221034"/>
            <a:ext cx="3919317" cy="1356259"/>
          </a:xfrm>
          <a:prstGeom prst="rect">
            <a:avLst/>
          </a:prstGeom>
        </p:spPr>
      </p:pic>
      <p:sp>
        <p:nvSpPr>
          <p:cNvPr id="2" name="Title 1"/>
          <p:cNvSpPr>
            <a:spLocks noGrp="1"/>
          </p:cNvSpPr>
          <p:nvPr>
            <p:ph type="title"/>
          </p:nvPr>
        </p:nvSpPr>
        <p:spPr>
          <a:xfrm>
            <a:off x="160924" y="138285"/>
            <a:ext cx="5416626" cy="642707"/>
          </a:xfrm>
        </p:spPr>
        <p:txBody>
          <a:bodyPr>
            <a:noAutofit/>
          </a:bodyPr>
          <a:lstStyle/>
          <a:p>
            <a:pPr>
              <a:lnSpc>
                <a:spcPct val="100000"/>
              </a:lnSpc>
            </a:pPr>
            <a:r>
              <a:rPr lang="en-US" sz="1800" b="1" dirty="0">
                <a:latin typeface="Verdana"/>
              </a:rPr>
              <a:t>Amber PME Molecular Dynamics Optimization</a:t>
            </a:r>
            <a:endParaRPr lang="en-US" sz="2000" b="1" dirty="0">
              <a:latin typeface="Verdana"/>
            </a:endParaRPr>
          </a:p>
        </p:txBody>
      </p:sp>
      <p:sp>
        <p:nvSpPr>
          <p:cNvPr id="8" name="Rectangle 7"/>
          <p:cNvSpPr/>
          <p:nvPr/>
        </p:nvSpPr>
        <p:spPr>
          <a:xfrm>
            <a:off x="160925" y="1047170"/>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Ashraf Bhuiyan, Perri Needham, Ross C. Walker</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562423"/>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6</a:t>
            </a:r>
            <a:endParaRPr lang="en-US" sz="1400" dirty="0">
              <a:solidFill>
                <a:prstClr val="black"/>
              </a:solidFill>
              <a:latin typeface="Calibri"/>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77764" y="129358"/>
            <a:ext cx="755627" cy="959497"/>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3390" y="129358"/>
            <a:ext cx="757497" cy="959497"/>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90886" y="129358"/>
            <a:ext cx="759368" cy="959497"/>
          </a:xfrm>
          <a:prstGeom prst="rect">
            <a:avLst/>
          </a:prstGeom>
        </p:spPr>
      </p:pic>
      <p:sp>
        <p:nvSpPr>
          <p:cNvPr id="3" name="Rectangle 2"/>
          <p:cNvSpPr/>
          <p:nvPr/>
        </p:nvSpPr>
        <p:spPr>
          <a:xfrm>
            <a:off x="323566" y="2405650"/>
            <a:ext cx="3884450" cy="2223684"/>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marL="214308" indent="-214308" defTabSz="685783">
              <a:buFont typeface="Arial" panose="020B0604020202020204" pitchFamily="34" charset="0"/>
              <a:buChar char="•"/>
            </a:pPr>
            <a:r>
              <a:rPr lang="en-US" sz="1400" dirty="0">
                <a:solidFill>
                  <a:srgbClr val="000000"/>
                </a:solidFill>
                <a:latin typeface="AdvP6975"/>
              </a:rPr>
              <a:t>The Amber Molecular Dynamics software now supports:</a:t>
            </a:r>
          </a:p>
          <a:p>
            <a:pPr marL="557199" lvl="1" indent="-214308" defTabSz="685783">
              <a:buFont typeface="Arial" panose="020B0604020202020204" pitchFamily="34" charset="0"/>
              <a:buChar char="•"/>
            </a:pPr>
            <a:r>
              <a:rPr lang="en-US" sz="1400" dirty="0">
                <a:solidFill>
                  <a:srgbClr val="000000"/>
                </a:solidFill>
                <a:latin typeface="AdvP6975"/>
              </a:rPr>
              <a:t>MPI at the cluster level</a:t>
            </a:r>
          </a:p>
          <a:p>
            <a:pPr marL="557199" lvl="1" indent="-214308" defTabSz="685783">
              <a:buFont typeface="Arial" panose="020B0604020202020204" pitchFamily="34" charset="0"/>
              <a:buChar char="•"/>
            </a:pPr>
            <a:r>
              <a:rPr lang="en-US" sz="1400" dirty="0" err="1">
                <a:solidFill>
                  <a:srgbClr val="000000"/>
                </a:solidFill>
                <a:latin typeface="AdvP6975"/>
              </a:rPr>
              <a:t>OpenMP</a:t>
            </a:r>
            <a:r>
              <a:rPr lang="en-US" sz="1400" dirty="0">
                <a:solidFill>
                  <a:srgbClr val="000000"/>
                </a:solidFill>
                <a:latin typeface="AdvP6975"/>
              </a:rPr>
              <a:t> at the node level</a:t>
            </a:r>
          </a:p>
          <a:p>
            <a:pPr marL="557199" lvl="1" indent="-214308" defTabSz="685783">
              <a:buFont typeface="Arial" panose="020B0604020202020204" pitchFamily="34" charset="0"/>
              <a:buChar char="•"/>
            </a:pPr>
            <a:r>
              <a:rPr lang="en-US" sz="1400" dirty="0">
                <a:solidFill>
                  <a:srgbClr val="000000"/>
                </a:solidFill>
                <a:latin typeface="AdvP6975"/>
              </a:rPr>
              <a:t>Intel offload mode at the node level</a:t>
            </a:r>
          </a:p>
          <a:p>
            <a:pPr marL="557199" lvl="1" indent="-214308" defTabSz="685783">
              <a:buFont typeface="Arial" panose="020B0604020202020204" pitchFamily="34" charset="0"/>
              <a:buChar char="•"/>
            </a:pPr>
            <a:endParaRPr lang="en-US" sz="1400" dirty="0">
              <a:solidFill>
                <a:srgbClr val="000000"/>
              </a:solidFill>
              <a:latin typeface="AdvP6975"/>
            </a:endParaRPr>
          </a:p>
          <a:p>
            <a:pPr marL="214308" indent="-214308" defTabSz="685783">
              <a:buFont typeface="Arial" panose="020B0604020202020204" pitchFamily="34" charset="0"/>
              <a:buChar char="•"/>
            </a:pPr>
            <a:r>
              <a:rPr lang="en-US" sz="1400" dirty="0">
                <a:solidFill>
                  <a:srgbClr val="000000"/>
                </a:solidFill>
                <a:latin typeface="AdvP6975"/>
              </a:rPr>
              <a:t>The chapter demonstrates an improved scaling for the PMEMD engine that </a:t>
            </a:r>
            <a:r>
              <a:rPr lang="en-US" sz="1400" b="1" dirty="0">
                <a:solidFill>
                  <a:srgbClr val="000000"/>
                </a:solidFill>
                <a:latin typeface="AdvP6975"/>
              </a:rPr>
              <a:t>includes a 2.83</a:t>
            </a:r>
            <a:r>
              <a:rPr lang="en-US" sz="1400" b="1" dirty="0">
                <a:solidFill>
                  <a:srgbClr val="000000"/>
                </a:solidFill>
                <a:latin typeface="AdvP4C4E74"/>
              </a:rPr>
              <a:t> </a:t>
            </a:r>
            <a:r>
              <a:rPr lang="en-US" sz="1400" b="1" dirty="0">
                <a:solidFill>
                  <a:srgbClr val="000000"/>
                </a:solidFill>
                <a:latin typeface="AdvP6975"/>
              </a:rPr>
              <a:t>speedup </a:t>
            </a:r>
            <a:r>
              <a:rPr lang="en-US" sz="1400" dirty="0">
                <a:solidFill>
                  <a:srgbClr val="000000"/>
                </a:solidFill>
                <a:latin typeface="AdvP6975"/>
              </a:rPr>
              <a:t>over the original MPI-only code, when using four nodes (96 MPI tasks)</a:t>
            </a:r>
            <a:endParaRPr lang="en-US" sz="1400" dirty="0">
              <a:solidFill>
                <a:prstClr val="black"/>
              </a:solidFill>
              <a:latin typeface="Calibri"/>
            </a:endParaRPr>
          </a:p>
        </p:txBody>
      </p:sp>
      <p:sp>
        <p:nvSpPr>
          <p:cNvPr id="9" name="Rectangle 8"/>
          <p:cNvSpPr/>
          <p:nvPr/>
        </p:nvSpPr>
        <p:spPr>
          <a:xfrm>
            <a:off x="276957" y="1428708"/>
            <a:ext cx="4572000" cy="946412"/>
          </a:xfrm>
          <a:prstGeom prst="rect">
            <a:avLst/>
          </a:prstGeom>
        </p:spPr>
        <p:txBody>
          <a:bodyPr lIns="68579" tIns="34289" rIns="68579" bIns="34289">
            <a:spAutoFit/>
          </a:bodyPr>
          <a:lstStyle/>
          <a:p>
            <a:pPr defTabSz="685783"/>
            <a:r>
              <a:rPr lang="en-US" sz="1400" dirty="0">
                <a:solidFill>
                  <a:prstClr val="black"/>
                </a:solidFill>
                <a:latin typeface="AdvP6975"/>
              </a:rPr>
              <a:t>Describes the Intel Xeon Phi coprocessor support added into Amber’s </a:t>
            </a:r>
            <a:r>
              <a:rPr lang="en-US" sz="1400" b="1" dirty="0" err="1">
                <a:solidFill>
                  <a:prstClr val="black"/>
                </a:solidFill>
                <a:latin typeface="AdvP696A"/>
              </a:rPr>
              <a:t>pmemd</a:t>
            </a:r>
            <a:r>
              <a:rPr lang="en-US" sz="1400" dirty="0">
                <a:solidFill>
                  <a:prstClr val="black"/>
                </a:solidFill>
                <a:latin typeface="AdvP696A"/>
              </a:rPr>
              <a:t> </a:t>
            </a:r>
            <a:r>
              <a:rPr lang="en-US" sz="1400" dirty="0">
                <a:solidFill>
                  <a:prstClr val="black"/>
                </a:solidFill>
                <a:latin typeface="AdvP6975"/>
              </a:rPr>
              <a:t>(particle mesh Ewald—PME) MD engine targeting improved performance of explicit solvent MD simulations</a:t>
            </a:r>
            <a:endParaRPr lang="en-US" sz="1400" dirty="0">
              <a:solidFill>
                <a:prstClr val="black"/>
              </a:solidFill>
              <a:latin typeface="Calibri"/>
            </a:endParaRPr>
          </a:p>
        </p:txBody>
      </p:sp>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81696" y="3037517"/>
            <a:ext cx="4229665" cy="1278384"/>
          </a:xfrm>
          <a:prstGeom prst="rect">
            <a:avLst/>
          </a:prstGeom>
        </p:spPr>
      </p:pic>
      <p:sp>
        <p:nvSpPr>
          <p:cNvPr id="15" name="Rectangle 14"/>
          <p:cNvSpPr/>
          <p:nvPr/>
        </p:nvSpPr>
        <p:spPr>
          <a:xfrm>
            <a:off x="4675810" y="4281942"/>
            <a:ext cx="4131386" cy="288539"/>
          </a:xfrm>
          <a:prstGeom prst="rect">
            <a:avLst/>
          </a:prstGeom>
        </p:spPr>
        <p:txBody>
          <a:bodyPr wrap="square" lIns="68579" tIns="34289" rIns="68579" bIns="34289">
            <a:spAutoFit/>
          </a:bodyPr>
          <a:lstStyle/>
          <a:p>
            <a:pPr algn="ctr" defTabSz="685783"/>
            <a:r>
              <a:rPr lang="en-US" sz="1400" dirty="0">
                <a:solidFill>
                  <a:prstClr val="black"/>
                </a:solidFill>
                <a:latin typeface="AdvP6C82"/>
              </a:rPr>
              <a:t>Speedup of Cellulose NVE (408,609 atoms)</a:t>
            </a:r>
            <a:endParaRPr lang="en-US" sz="1400" dirty="0">
              <a:solidFill>
                <a:prstClr val="black"/>
              </a:solidFill>
              <a:latin typeface="Calibri"/>
            </a:endParaRPr>
          </a:p>
        </p:txBody>
      </p:sp>
      <p:sp>
        <p:nvSpPr>
          <p:cNvPr id="16" name="Rectangle 15"/>
          <p:cNvSpPr/>
          <p:nvPr/>
        </p:nvSpPr>
        <p:spPr>
          <a:xfrm>
            <a:off x="4886061" y="2552770"/>
            <a:ext cx="4064194" cy="507830"/>
          </a:xfrm>
          <a:prstGeom prst="rect">
            <a:avLst/>
          </a:prstGeom>
        </p:spPr>
        <p:txBody>
          <a:bodyPr wrap="square" lIns="68579" tIns="34289" rIns="68579" bIns="34289">
            <a:spAutoFit/>
          </a:bodyPr>
          <a:lstStyle/>
          <a:p>
            <a:pPr algn="ctr" defTabSz="685783"/>
            <a:r>
              <a:rPr lang="en-US" sz="1400" dirty="0">
                <a:solidFill>
                  <a:prstClr val="black"/>
                </a:solidFill>
                <a:latin typeface="AdvP6C82"/>
              </a:rPr>
              <a:t>Speedup of Cellulose NVE (408,609 atoms) and STMV (1,067,095 atoms)</a:t>
            </a:r>
            <a:endParaRPr lang="en-US" sz="1400" dirty="0">
              <a:solidFill>
                <a:prstClr val="black"/>
              </a:solidFill>
              <a:latin typeface="Calibri"/>
            </a:endParaRPr>
          </a:p>
        </p:txBody>
      </p:sp>
    </p:spTree>
    <p:extLst>
      <p:ext uri="{BB962C8B-B14F-4D97-AF65-F5344CB8AC3E}">
        <p14:creationId xmlns:p14="http://schemas.microsoft.com/office/powerpoint/2010/main" val="135146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2" y="70078"/>
            <a:ext cx="8444320" cy="994172"/>
          </a:xfrm>
        </p:spPr>
        <p:txBody>
          <a:bodyPr/>
          <a:lstStyle/>
          <a:p>
            <a:r>
              <a:rPr lang="en-US" b="1" dirty="0" smtClean="0"/>
              <a:t>Optimizations</a:t>
            </a:r>
            <a:endParaRPr lang="en-US" b="1" dirty="0"/>
          </a:p>
        </p:txBody>
      </p:sp>
      <p:sp>
        <p:nvSpPr>
          <p:cNvPr id="12" name="TextBox 11"/>
          <p:cNvSpPr txBox="1"/>
          <p:nvPr/>
        </p:nvSpPr>
        <p:spPr>
          <a:xfrm>
            <a:off x="5063557" y="3037635"/>
            <a:ext cx="3622089" cy="2008240"/>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rtlCol="0">
            <a:spAutoFit/>
          </a:bodyPr>
          <a:lstStyle/>
          <a:p>
            <a:pPr marL="214308" indent="-214308" defTabSz="685783">
              <a:buFont typeface="Arial" panose="020B0604020202020204" pitchFamily="34" charset="0"/>
              <a:buChar char="•"/>
            </a:pPr>
            <a:r>
              <a:rPr lang="en-US" sz="1400" dirty="0">
                <a:solidFill>
                  <a:prstClr val="black"/>
                </a:solidFill>
                <a:latin typeface="Calibri"/>
              </a:rPr>
              <a:t>The authors note that:</a:t>
            </a:r>
          </a:p>
          <a:p>
            <a:pPr marL="557199" lvl="1" indent="-214308" defTabSz="685783">
              <a:buFont typeface="Arial" panose="020B0604020202020204" pitchFamily="34" charset="0"/>
              <a:buChar char="•"/>
            </a:pPr>
            <a:r>
              <a:rPr lang="en-US" sz="1400" b="1" dirty="0">
                <a:solidFill>
                  <a:prstClr val="black"/>
                </a:solidFill>
                <a:latin typeface="Calibri"/>
              </a:rPr>
              <a:t>Use of #pragma SIMD focuses on maximizing flexibility while still improving performance</a:t>
            </a:r>
          </a:p>
          <a:p>
            <a:pPr marL="214308" indent="-214308" defTabSz="685783">
              <a:buFont typeface="Arial" panose="020B0604020202020204" pitchFamily="34" charset="0"/>
              <a:buChar char="•"/>
            </a:pPr>
            <a:r>
              <a:rPr lang="en-US" sz="1400" dirty="0">
                <a:solidFill>
                  <a:prstClr val="black"/>
                </a:solidFill>
                <a:latin typeface="Calibri"/>
              </a:rPr>
              <a:t>It avoids:</a:t>
            </a:r>
          </a:p>
          <a:p>
            <a:pPr marL="557199" lvl="1" indent="-214308" defTabSz="685783">
              <a:buFont typeface="Arial" panose="020B0604020202020204" pitchFamily="34" charset="0"/>
              <a:buChar char="•"/>
            </a:pPr>
            <a:r>
              <a:rPr lang="en-US" sz="1400" dirty="0">
                <a:solidFill>
                  <a:prstClr val="black"/>
                </a:solidFill>
                <a:latin typeface="Calibri"/>
              </a:rPr>
              <a:t>Heavy code modification</a:t>
            </a:r>
          </a:p>
          <a:p>
            <a:pPr marL="557199" lvl="1" indent="-214308" defTabSz="685783">
              <a:buFont typeface="Arial" panose="020B0604020202020204" pitchFamily="34" charset="0"/>
              <a:buChar char="•"/>
            </a:pPr>
            <a:r>
              <a:rPr lang="en-US" sz="1400" dirty="0">
                <a:solidFill>
                  <a:prstClr val="black"/>
                </a:solidFill>
                <a:latin typeface="Calibri"/>
              </a:rPr>
              <a:t>Use of assembly instructions or </a:t>
            </a:r>
            <a:r>
              <a:rPr lang="en-US" sz="1400" dirty="0" err="1">
                <a:solidFill>
                  <a:prstClr val="black"/>
                </a:solidFill>
                <a:latin typeface="Calibri"/>
              </a:rPr>
              <a:t>intrinsics</a:t>
            </a:r>
            <a:endParaRPr lang="en-US" sz="1400" dirty="0">
              <a:solidFill>
                <a:prstClr val="black"/>
              </a:solidFill>
              <a:latin typeface="Calibri"/>
            </a:endParaRPr>
          </a:p>
          <a:p>
            <a:pPr marL="557199" lvl="1" indent="-214308" defTabSz="685783">
              <a:buFont typeface="Arial" panose="020B0604020202020204" pitchFamily="34" charset="0"/>
              <a:buChar char="•"/>
            </a:pPr>
            <a:r>
              <a:rPr lang="en-US" sz="1400" dirty="0">
                <a:solidFill>
                  <a:prstClr val="black"/>
                </a:solidFill>
                <a:latin typeface="Calibri"/>
              </a:rPr>
              <a:t>Large algorithmic </a:t>
            </a:r>
            <a:r>
              <a:rPr lang="en-US" sz="1400" dirty="0" smtClean="0">
                <a:solidFill>
                  <a:prstClr val="black"/>
                </a:solidFill>
                <a:latin typeface="Calibri"/>
              </a:rPr>
              <a:t>changes</a:t>
            </a:r>
            <a:endParaRPr lang="en-US" sz="1400" dirty="0">
              <a:solidFill>
                <a:prstClr val="black"/>
              </a:solidFill>
              <a:latin typeface="Calibri"/>
            </a:endParaRPr>
          </a:p>
        </p:txBody>
      </p:sp>
      <p:sp>
        <p:nvSpPr>
          <p:cNvPr id="4" name="Rectangle 3"/>
          <p:cNvSpPr/>
          <p:nvPr/>
        </p:nvSpPr>
        <p:spPr>
          <a:xfrm>
            <a:off x="266700" y="1310387"/>
            <a:ext cx="4572000" cy="3085458"/>
          </a:xfrm>
          <a:prstGeom prst="rect">
            <a:avLst/>
          </a:prstGeom>
        </p:spPr>
        <p:txBody>
          <a:bodyPr lIns="68579" tIns="34289" rIns="68579" bIns="34289">
            <a:spAutoFit/>
          </a:bodyPr>
          <a:lstStyle/>
          <a:p>
            <a:pPr algn="ctr" defTabSz="685783"/>
            <a:r>
              <a:rPr lang="en-US" sz="1400" b="1" u="sng" dirty="0">
                <a:solidFill>
                  <a:prstClr val="black"/>
                </a:solidFill>
                <a:latin typeface="Calibri"/>
              </a:rPr>
              <a:t>Optimizations discussed include:</a:t>
            </a:r>
          </a:p>
          <a:p>
            <a:pPr marL="257168" indent="-257168" defTabSz="685783">
              <a:buFont typeface="+mj-lt"/>
              <a:buAutoNum type="arabicPeriod"/>
            </a:pPr>
            <a:r>
              <a:rPr lang="en-US" sz="1400" dirty="0">
                <a:solidFill>
                  <a:prstClr val="black"/>
                </a:solidFill>
                <a:latin typeface="Calibri"/>
              </a:rPr>
              <a:t>Acceleration of neighbor list building using the coprocessor</a:t>
            </a:r>
          </a:p>
          <a:p>
            <a:pPr marL="600060" lvl="1" indent="-257168" defTabSz="685783">
              <a:buFont typeface="Arial" panose="020B0604020202020204" pitchFamily="34" charset="0"/>
              <a:buChar char="•"/>
            </a:pPr>
            <a:r>
              <a:rPr lang="en-US" sz="1400" dirty="0">
                <a:solidFill>
                  <a:prstClr val="black"/>
                </a:solidFill>
                <a:latin typeface="Calibri"/>
              </a:rPr>
              <a:t>The neighbor list is executed across all the MPI tasks</a:t>
            </a:r>
          </a:p>
          <a:p>
            <a:pPr marL="257168" indent="-257168" defTabSz="685783">
              <a:buFont typeface="+mj-lt"/>
              <a:buAutoNum type="arabicPeriod"/>
            </a:pPr>
            <a:r>
              <a:rPr lang="en-US" sz="1400" dirty="0">
                <a:solidFill>
                  <a:prstClr val="black"/>
                </a:solidFill>
                <a:latin typeface="Calibri"/>
              </a:rPr>
              <a:t>Acceleration of direct space sum using the coprocessor</a:t>
            </a:r>
          </a:p>
          <a:p>
            <a:pPr marL="600060" lvl="1" indent="-257168" defTabSz="685783">
              <a:buFont typeface="Arial" panose="020B0604020202020204" pitchFamily="34" charset="0"/>
              <a:buChar char="•"/>
            </a:pPr>
            <a:r>
              <a:rPr lang="en-US" sz="1400" dirty="0">
                <a:solidFill>
                  <a:prstClr val="black"/>
                </a:solidFill>
                <a:latin typeface="Calibri"/>
              </a:rPr>
              <a:t>The PME direct space sum is executed on the host and coprocessor concurrently</a:t>
            </a:r>
          </a:p>
          <a:p>
            <a:pPr marL="257168" indent="-257168" defTabSz="685783">
              <a:buFont typeface="+mj-lt"/>
              <a:buAutoNum type="arabicPeriod"/>
            </a:pPr>
            <a:r>
              <a:rPr lang="en-US" sz="1400" dirty="0">
                <a:solidFill>
                  <a:prstClr val="black"/>
                </a:solidFill>
                <a:latin typeface="Calibri"/>
              </a:rPr>
              <a:t>Removing locks whenever possible</a:t>
            </a:r>
          </a:p>
          <a:p>
            <a:pPr marL="257168" indent="-257168" defTabSz="685783">
              <a:buFont typeface="+mj-lt"/>
              <a:buAutoNum type="arabicPeriod"/>
            </a:pPr>
            <a:r>
              <a:rPr lang="en-US" sz="1400" dirty="0">
                <a:solidFill>
                  <a:prstClr val="black"/>
                </a:solidFill>
                <a:latin typeface="Calibri"/>
              </a:rPr>
              <a:t>Rewriting some code (like the exclusion list) to avoid repeating some calculations and data allocations</a:t>
            </a:r>
          </a:p>
          <a:p>
            <a:pPr marL="257168" indent="-257168" defTabSz="685783">
              <a:buFont typeface="+mj-lt"/>
              <a:buAutoNum type="arabicPeriod"/>
            </a:pPr>
            <a:r>
              <a:rPr lang="en-US" sz="1400" dirty="0">
                <a:solidFill>
                  <a:prstClr val="black"/>
                </a:solidFill>
                <a:latin typeface="Calibri"/>
              </a:rPr>
              <a:t>Reduce data transfer and computation in offload code</a:t>
            </a:r>
          </a:p>
          <a:p>
            <a:pPr marL="257168" indent="-257168" defTabSz="685783">
              <a:buFont typeface="+mj-lt"/>
              <a:buAutoNum type="arabicPeriod"/>
            </a:pPr>
            <a:r>
              <a:rPr lang="en-US" sz="1400" dirty="0">
                <a:solidFill>
                  <a:prstClr val="black"/>
                </a:solidFill>
                <a:latin typeface="Calibri"/>
              </a:rPr>
              <a:t>Modifying the load balance algorithm so it understands </a:t>
            </a:r>
            <a:r>
              <a:rPr lang="en-US" sz="1400" dirty="0" smtClean="0">
                <a:solidFill>
                  <a:prstClr val="black"/>
                </a:solidFill>
                <a:latin typeface="Calibri"/>
              </a:rPr>
              <a:t>Intel® </a:t>
            </a:r>
            <a:r>
              <a:rPr lang="en-US" sz="1400" dirty="0">
                <a:solidFill>
                  <a:prstClr val="black"/>
                </a:solidFill>
                <a:latin typeface="Calibri"/>
              </a:rPr>
              <a:t>Xeon </a:t>
            </a:r>
            <a:r>
              <a:rPr lang="en-US" sz="1400" dirty="0" smtClean="0">
                <a:solidFill>
                  <a:prstClr val="black"/>
                </a:solidFill>
                <a:latin typeface="Calibri"/>
              </a:rPr>
              <a:t>Phi™ </a:t>
            </a:r>
            <a:r>
              <a:rPr lang="en-US" sz="1400" dirty="0">
                <a:solidFill>
                  <a:prstClr val="black"/>
                </a:solidFill>
                <a:latin typeface="Calibri"/>
              </a:rPr>
              <a:t>coprocessors</a:t>
            </a:r>
          </a:p>
          <a:p>
            <a:pPr marL="214308" indent="-214308" defTabSz="685783">
              <a:buFont typeface="Arial" panose="020B0604020202020204" pitchFamily="34" charset="0"/>
              <a:buChar char="•"/>
            </a:pPr>
            <a:endParaRPr lang="en-US" sz="1400" dirty="0">
              <a:solidFill>
                <a:prstClr val="black"/>
              </a:solidFill>
              <a:latin typeface="Calibri"/>
            </a:endParaRPr>
          </a:p>
        </p:txBody>
      </p:sp>
      <p:sp>
        <p:nvSpPr>
          <p:cNvPr id="13" name="Rectangle 12"/>
          <p:cNvSpPr/>
          <p:nvPr/>
        </p:nvSpPr>
        <p:spPr>
          <a:xfrm>
            <a:off x="5274934" y="371750"/>
            <a:ext cx="3199335" cy="727121"/>
          </a:xfrm>
          <a:prstGeom prst="rect">
            <a:avLst/>
          </a:prstGeom>
        </p:spPr>
        <p:txBody>
          <a:bodyPr wrap="square" lIns="68579" tIns="34289" rIns="68579" bIns="34289">
            <a:spAutoFit/>
          </a:bodyPr>
          <a:lstStyle/>
          <a:p>
            <a:pPr algn="ctr" defTabSz="685783"/>
            <a:r>
              <a:rPr lang="en-US" sz="1400" dirty="0">
                <a:solidFill>
                  <a:prstClr val="black"/>
                </a:solidFill>
                <a:latin typeface="AdvP6C82"/>
              </a:rPr>
              <a:t>Proportion of time spent in the main components of an Amber PMEMD simulation:</a:t>
            </a:r>
            <a:endParaRPr lang="en-US" sz="1400" dirty="0">
              <a:solidFill>
                <a:prstClr val="black"/>
              </a:solidFill>
              <a:latin typeface="Calibri"/>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2230" y="1064249"/>
            <a:ext cx="1698262" cy="1844501"/>
          </a:xfrm>
          <a:prstGeom prst="rect">
            <a:avLst/>
          </a:prstGeom>
        </p:spPr>
      </p:pic>
    </p:spTree>
    <p:extLst>
      <p:ext uri="{BB962C8B-B14F-4D97-AF65-F5344CB8AC3E}">
        <p14:creationId xmlns:p14="http://schemas.microsoft.com/office/powerpoint/2010/main" val="38408284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56" y="28805"/>
            <a:ext cx="6044397" cy="642707"/>
          </a:xfrm>
        </p:spPr>
        <p:txBody>
          <a:bodyPr>
            <a:noAutofit/>
          </a:bodyPr>
          <a:lstStyle/>
          <a:p>
            <a:pPr>
              <a:lnSpc>
                <a:spcPct val="100000"/>
              </a:lnSpc>
            </a:pPr>
            <a:r>
              <a:rPr lang="en-US" sz="1800" b="1" dirty="0">
                <a:latin typeface="Verdana"/>
              </a:rPr>
              <a:t>Low Latency Solutions for Financial Services</a:t>
            </a:r>
            <a:endParaRPr lang="en-US" sz="2000" b="1" dirty="0">
              <a:latin typeface="Verdana"/>
            </a:endParaRPr>
          </a:p>
        </p:txBody>
      </p:sp>
      <p:sp>
        <p:nvSpPr>
          <p:cNvPr id="8" name="Rectangle 7"/>
          <p:cNvSpPr/>
          <p:nvPr/>
        </p:nvSpPr>
        <p:spPr>
          <a:xfrm>
            <a:off x="171758" y="834470"/>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Ravi A. Murty</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400333"/>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7</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9561" y="141153"/>
            <a:ext cx="763109" cy="959497"/>
          </a:xfrm>
          <a:prstGeom prst="rect">
            <a:avLst/>
          </a:prstGeom>
        </p:spPr>
      </p:pic>
      <p:sp>
        <p:nvSpPr>
          <p:cNvPr id="3" name="Rectangle 2"/>
          <p:cNvSpPr/>
          <p:nvPr/>
        </p:nvSpPr>
        <p:spPr>
          <a:xfrm>
            <a:off x="308026" y="1205831"/>
            <a:ext cx="4312328" cy="2481447"/>
          </a:xfrm>
          <a:prstGeom prst="rect">
            <a:avLst/>
          </a:prstGeom>
        </p:spPr>
        <p:txBody>
          <a:bodyPr wrap="square" lIns="68579" tIns="34289" rIns="68579" bIns="34289">
            <a:spAutoFit/>
          </a:bodyPr>
          <a:lstStyle/>
          <a:p>
            <a:pPr defTabSz="685783"/>
            <a:r>
              <a:rPr lang="en-US" sz="1400" dirty="0">
                <a:solidFill>
                  <a:prstClr val="black"/>
                </a:solidFill>
                <a:latin typeface="AdvP6975"/>
              </a:rPr>
              <a:t>This chapter focusses on the use of </a:t>
            </a:r>
            <a:r>
              <a:rPr lang="en-US" sz="1400" dirty="0" smtClean="0">
                <a:solidFill>
                  <a:prstClr val="black"/>
                </a:solidFill>
                <a:latin typeface="AdvP6975"/>
              </a:rPr>
              <a:t>Intel®</a:t>
            </a:r>
            <a:r>
              <a:rPr lang="en-US" sz="600" dirty="0" smtClean="0">
                <a:solidFill>
                  <a:prstClr val="black"/>
                </a:solidFill>
                <a:latin typeface="AdvTT5843c571"/>
              </a:rPr>
              <a:t>  </a:t>
            </a:r>
            <a:r>
              <a:rPr lang="en-US" sz="1400" dirty="0">
                <a:solidFill>
                  <a:prstClr val="black"/>
                </a:solidFill>
                <a:latin typeface="AdvP6975"/>
              </a:rPr>
              <a:t>Xeon Phi</a:t>
            </a:r>
            <a:r>
              <a:rPr lang="en-US" sz="1400" dirty="0">
                <a:solidFill>
                  <a:prstClr val="black"/>
                </a:solidFill>
                <a:latin typeface="AdvOTf9433e2d+21"/>
              </a:rPr>
              <a:t>™ </a:t>
            </a:r>
            <a:r>
              <a:rPr lang="en-US" sz="1400" dirty="0">
                <a:solidFill>
                  <a:prstClr val="black"/>
                </a:solidFill>
                <a:latin typeface="AdvP6975"/>
              </a:rPr>
              <a:t>coprocessors in latency-sensitive applications</a:t>
            </a:r>
          </a:p>
          <a:p>
            <a:pPr defTabSz="685783"/>
            <a:endParaRPr lang="en-US" sz="1400" dirty="0">
              <a:solidFill>
                <a:prstClr val="black"/>
              </a:solidFill>
              <a:latin typeface="AdvP6975"/>
            </a:endParaRPr>
          </a:p>
          <a:p>
            <a:pPr marL="214308" indent="-214308" defTabSz="685783">
              <a:buFont typeface="Arial" panose="020B0604020202020204" pitchFamily="34" charset="0"/>
              <a:buChar char="•"/>
            </a:pPr>
            <a:r>
              <a:rPr lang="en-US" sz="1400" dirty="0">
                <a:solidFill>
                  <a:prstClr val="black"/>
                </a:solidFill>
                <a:latin typeface="AdvP6975"/>
              </a:rPr>
              <a:t>In</a:t>
            </a:r>
            <a:r>
              <a:rPr lang="en-US" sz="1400" dirty="0">
                <a:solidFill>
                  <a:prstClr val="black"/>
                </a:solidFill>
                <a:latin typeface="Calibri"/>
              </a:rPr>
              <a:t> particular, it focuses on low-latency mechanisms to transfer data between the host and the coprocessor</a:t>
            </a:r>
          </a:p>
          <a:p>
            <a:pPr marL="214308" indent="-214308" defTabSz="685783">
              <a:buFont typeface="Arial" panose="020B0604020202020204" pitchFamily="34" charset="0"/>
              <a:buChar char="•"/>
            </a:pPr>
            <a:r>
              <a:rPr lang="en-US" sz="1400" dirty="0">
                <a:solidFill>
                  <a:prstClr val="black"/>
                </a:solidFill>
                <a:latin typeface="Calibri"/>
              </a:rPr>
              <a:t>These techniques are generically applicable to other “producer-consumer” type of applications </a:t>
            </a:r>
          </a:p>
          <a:p>
            <a:pPr marL="214308" indent="-214308" defTabSz="685783">
              <a:buFont typeface="Arial" panose="020B0604020202020204" pitchFamily="34" charset="0"/>
              <a:buChar char="•"/>
            </a:pPr>
            <a:endParaRPr lang="en-US" sz="1400" dirty="0">
              <a:solidFill>
                <a:prstClr val="black"/>
              </a:solidFill>
              <a:latin typeface="Calibri"/>
            </a:endParaRPr>
          </a:p>
          <a:p>
            <a:pPr defTabSz="685783"/>
            <a:r>
              <a:rPr lang="en-US" sz="1400" dirty="0">
                <a:solidFill>
                  <a:prstClr val="black"/>
                </a:solidFill>
                <a:latin typeface="Calibri"/>
              </a:rPr>
              <a:t>The idea is to take advantage of the large core count and high memory bandwidth available on current and future Intel Xeon Phi coprocessors</a:t>
            </a: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10236" y="1904260"/>
            <a:ext cx="3639477" cy="2446538"/>
          </a:xfrm>
          <a:prstGeom prst="rect">
            <a:avLst/>
          </a:prstGeom>
        </p:spPr>
      </p:pic>
      <p:sp>
        <p:nvSpPr>
          <p:cNvPr id="9" name="TextBox 8"/>
          <p:cNvSpPr txBox="1"/>
          <p:nvPr/>
        </p:nvSpPr>
        <p:spPr>
          <a:xfrm>
            <a:off x="4956427" y="1211762"/>
            <a:ext cx="3976242" cy="727121"/>
          </a:xfrm>
          <a:prstGeom prst="rect">
            <a:avLst/>
          </a:prstGeom>
          <a:noFill/>
        </p:spPr>
        <p:txBody>
          <a:bodyPr wrap="square" lIns="68579" tIns="34289" rIns="68579" bIns="34289" rtlCol="0">
            <a:spAutoFit/>
          </a:bodyPr>
          <a:lstStyle/>
          <a:p>
            <a:pPr algn="ctr" defTabSz="685783"/>
            <a:r>
              <a:rPr lang="en-US" sz="1400" dirty="0">
                <a:solidFill>
                  <a:prstClr val="black"/>
                </a:solidFill>
                <a:latin typeface="Calibri"/>
              </a:rPr>
              <a:t>The Symmetric Communication Interface (SCIF) exports a socket-like interface that can help latency sensitive apps</a:t>
            </a:r>
          </a:p>
        </p:txBody>
      </p:sp>
      <p:grpSp>
        <p:nvGrpSpPr>
          <p:cNvPr id="16" name="Group 15"/>
          <p:cNvGrpSpPr/>
          <p:nvPr/>
        </p:nvGrpSpPr>
        <p:grpSpPr>
          <a:xfrm>
            <a:off x="171758" y="3638049"/>
            <a:ext cx="4835247" cy="1122759"/>
            <a:chOff x="33702" y="4747097"/>
            <a:chExt cx="6446996" cy="1497012"/>
          </a:xfrm>
        </p:grpSpPr>
        <p:grpSp>
          <p:nvGrpSpPr>
            <p:cNvPr id="13" name="Group 12"/>
            <p:cNvGrpSpPr/>
            <p:nvPr/>
          </p:nvGrpSpPr>
          <p:grpSpPr>
            <a:xfrm>
              <a:off x="33702" y="4747097"/>
              <a:ext cx="6446996" cy="1393380"/>
              <a:chOff x="33703" y="4954362"/>
              <a:chExt cx="6446996" cy="1393380"/>
            </a:xfrm>
          </p:grpSpPr>
          <p:sp>
            <p:nvSpPr>
              <p:cNvPr id="10" name="Rounded Rectangle 9"/>
              <p:cNvSpPr/>
              <p:nvPr/>
            </p:nvSpPr>
            <p:spPr>
              <a:xfrm>
                <a:off x="142043" y="4954362"/>
                <a:ext cx="6338656" cy="1393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783"/>
                <a:endParaRPr lang="en-US" sz="1400">
                  <a:solidFill>
                    <a:prstClr val="black"/>
                  </a:solidFill>
                  <a:latin typeface="Calibri"/>
                </a:endParaRPr>
              </a:p>
            </p:txBody>
          </p:sp>
          <p:sp>
            <p:nvSpPr>
              <p:cNvPr id="11" name="Rectangle 10"/>
              <p:cNvSpPr/>
              <p:nvPr/>
            </p:nvSpPr>
            <p:spPr>
              <a:xfrm>
                <a:off x="33703" y="5199402"/>
                <a:ext cx="3125227" cy="984886"/>
              </a:xfrm>
              <a:prstGeom prst="rect">
                <a:avLst/>
              </a:prstGeom>
            </p:spPr>
            <p:txBody>
              <a:bodyPr wrap="square">
                <a:spAutoFit/>
              </a:bodyPr>
              <a:lstStyle/>
              <a:p>
                <a:pPr algn="ctr" defTabSz="685783"/>
                <a:r>
                  <a:rPr lang="en-US" sz="1400" dirty="0">
                    <a:solidFill>
                      <a:prstClr val="black"/>
                    </a:solidFill>
                    <a:latin typeface="AdvP6C82"/>
                  </a:rPr>
                  <a:t>Performance comparison for </a:t>
                </a:r>
                <a:r>
                  <a:rPr lang="en-US" sz="1400" dirty="0" err="1">
                    <a:solidFill>
                      <a:prstClr val="black"/>
                    </a:solidFill>
                    <a:latin typeface="AdvP6C82"/>
                  </a:rPr>
                  <a:t>interpacket</a:t>
                </a:r>
                <a:r>
                  <a:rPr lang="en-US" sz="1400" dirty="0">
                    <a:solidFill>
                      <a:prstClr val="black"/>
                    </a:solidFill>
                    <a:latin typeface="AdvP6C82"/>
                  </a:rPr>
                  <a:t> gap of </a:t>
                </a:r>
                <a:r>
                  <a:rPr lang="en-US" sz="1400" dirty="0" smtClean="0">
                    <a:solidFill>
                      <a:prstClr val="black"/>
                    </a:solidFill>
                    <a:latin typeface="AdvP6C82"/>
                  </a:rPr>
                  <a:t>10</a:t>
                </a:r>
                <a:r>
                  <a:rPr lang="en-US" sz="1400" dirty="0" smtClean="0">
                    <a:solidFill>
                      <a:prstClr val="black"/>
                    </a:solidFill>
                    <a:latin typeface="AdvOT8608a8d1+03"/>
                  </a:rPr>
                  <a:t>μ</a:t>
                </a:r>
                <a:r>
                  <a:rPr lang="en-US" sz="1400" dirty="0" smtClean="0">
                    <a:solidFill>
                      <a:prstClr val="black"/>
                    </a:solidFill>
                    <a:latin typeface="AdvP6C82"/>
                  </a:rPr>
                  <a:t>s </a:t>
                </a:r>
                <a:r>
                  <a:rPr lang="en-US" sz="1400" dirty="0">
                    <a:solidFill>
                      <a:prstClr val="black"/>
                    </a:solidFill>
                    <a:latin typeface="AdvP6C82"/>
                  </a:rPr>
                  <a:t>and 1500 byte payload.</a:t>
                </a:r>
                <a:endParaRPr lang="en-US" sz="1400" dirty="0">
                  <a:solidFill>
                    <a:prstClr val="black"/>
                  </a:solidFill>
                  <a:latin typeface="Calibri"/>
                </a:endParaRPr>
              </a:p>
            </p:txBody>
          </p:sp>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8930" y="5199402"/>
                <a:ext cx="3197482" cy="1008095"/>
              </a:xfrm>
              <a:prstGeom prst="rect">
                <a:avLst/>
              </a:prstGeom>
            </p:spPr>
          </p:pic>
        </p:grpSp>
        <p:sp>
          <p:nvSpPr>
            <p:cNvPr id="15" name="Oval 14"/>
            <p:cNvSpPr/>
            <p:nvPr/>
          </p:nvSpPr>
          <p:spPr>
            <a:xfrm>
              <a:off x="5264458" y="4850728"/>
              <a:ext cx="1216240" cy="1393381"/>
            </a:xfrm>
            <a:prstGeom prst="ellipse">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85783"/>
              <a:endParaRPr lang="en-US" sz="1400">
                <a:solidFill>
                  <a:prstClr val="black"/>
                </a:solidFill>
                <a:latin typeface="Calibri"/>
              </a:endParaRPr>
            </a:p>
          </p:txBody>
        </p:sp>
      </p:grpSp>
    </p:spTree>
    <p:extLst>
      <p:ext uri="{BB962C8B-B14F-4D97-AF65-F5344CB8AC3E}">
        <p14:creationId xmlns:p14="http://schemas.microsoft.com/office/powerpoint/2010/main" val="4254104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2" y="70078"/>
            <a:ext cx="8444320" cy="994172"/>
          </a:xfrm>
        </p:spPr>
        <p:txBody>
          <a:bodyPr/>
          <a:lstStyle/>
          <a:p>
            <a:r>
              <a:rPr lang="en-US" b="1" dirty="0" smtClean="0"/>
              <a:t>Optimizations Discussed</a:t>
            </a:r>
            <a:endParaRPr lang="en-US" b="1" dirty="0"/>
          </a:p>
        </p:txBody>
      </p:sp>
      <p:sp>
        <p:nvSpPr>
          <p:cNvPr id="8" name="Rectangle 7"/>
          <p:cNvSpPr/>
          <p:nvPr/>
        </p:nvSpPr>
        <p:spPr>
          <a:xfrm>
            <a:off x="759324" y="949190"/>
            <a:ext cx="7266736" cy="4016482"/>
          </a:xfrm>
          <a:prstGeom prst="rect">
            <a:avLst/>
          </a:prstGeom>
        </p:spPr>
        <p:txBody>
          <a:bodyPr wrap="square" lIns="68579" tIns="34289" rIns="68579" bIns="34289">
            <a:spAutoFit/>
          </a:bodyPr>
          <a:lstStyle/>
          <a:p>
            <a:pPr marL="257168" indent="-257168" defTabSz="685783">
              <a:buFontTx/>
              <a:buAutoNum type="arabicPeriod"/>
            </a:pPr>
            <a:r>
              <a:rPr lang="en-US" sz="1400" dirty="0">
                <a:solidFill>
                  <a:prstClr val="black"/>
                </a:solidFill>
                <a:latin typeface="AdvP6C5B"/>
              </a:rPr>
              <a:t>Use The SCIF API for latency sensitive applications</a:t>
            </a:r>
          </a:p>
          <a:p>
            <a:pPr marL="600060" lvl="1" indent="-257168" defTabSz="685783">
              <a:buFont typeface="Arial" panose="020B0604020202020204" pitchFamily="34" charset="0"/>
              <a:buChar char="•"/>
            </a:pPr>
            <a:r>
              <a:rPr lang="en-US" sz="1400" dirty="0">
                <a:solidFill>
                  <a:prstClr val="black"/>
                </a:solidFill>
                <a:latin typeface="AdvP6975"/>
              </a:rPr>
              <a:t>Bandwidth sensitive applications benefit from using the DMA engine </a:t>
            </a:r>
          </a:p>
          <a:p>
            <a:pPr marL="600060" lvl="1" indent="-257168" defTabSz="685783">
              <a:buFont typeface="Arial" panose="020B0604020202020204" pitchFamily="34" charset="0"/>
              <a:buChar char="•"/>
            </a:pPr>
            <a:r>
              <a:rPr lang="en-US" sz="1400" dirty="0">
                <a:solidFill>
                  <a:prstClr val="black"/>
                </a:solidFill>
                <a:latin typeface="AdvP6975"/>
              </a:rPr>
              <a:t>Latency sensitive applications benefit from SCIF APIs that are able to avoid ring transitions</a:t>
            </a:r>
          </a:p>
          <a:p>
            <a:pPr defTabSz="685783"/>
            <a:r>
              <a:rPr lang="en-US" sz="1400" dirty="0">
                <a:solidFill>
                  <a:prstClr val="black"/>
                </a:solidFill>
                <a:latin typeface="AdvP6C5B"/>
              </a:rPr>
              <a:t>2. </a:t>
            </a:r>
            <a:r>
              <a:rPr lang="en-US" sz="1400" dirty="0">
                <a:solidFill>
                  <a:prstClr val="black"/>
                </a:solidFill>
                <a:latin typeface="AdvP6975"/>
              </a:rPr>
              <a:t>Taking advantage of the fact that coprocessor memory is mapped write combining</a:t>
            </a:r>
          </a:p>
          <a:p>
            <a:pPr marL="557199" lvl="1" indent="-214308" defTabSz="685783">
              <a:buFont typeface="Arial" panose="020B0604020202020204" pitchFamily="34" charset="0"/>
              <a:buChar char="•"/>
            </a:pPr>
            <a:r>
              <a:rPr lang="en-US" sz="1400" dirty="0">
                <a:solidFill>
                  <a:prstClr val="black"/>
                </a:solidFill>
                <a:latin typeface="AdvP6975"/>
              </a:rPr>
              <a:t>Effectively combines larger amounts of data before they are pushed across the </a:t>
            </a:r>
            <a:r>
              <a:rPr lang="en-US" sz="1400" dirty="0" err="1">
                <a:solidFill>
                  <a:prstClr val="black"/>
                </a:solidFill>
                <a:latin typeface="AdvP6975"/>
              </a:rPr>
              <a:t>PCIe</a:t>
            </a:r>
            <a:r>
              <a:rPr lang="en-US" sz="1400" dirty="0">
                <a:solidFill>
                  <a:prstClr val="black"/>
                </a:solidFill>
                <a:latin typeface="AdvP6975"/>
              </a:rPr>
              <a:t> bus resulting in higher protocol efficiency</a:t>
            </a:r>
          </a:p>
          <a:p>
            <a:pPr defTabSz="685783"/>
            <a:r>
              <a:rPr lang="en-US" sz="1400" dirty="0">
                <a:solidFill>
                  <a:prstClr val="black"/>
                </a:solidFill>
                <a:latin typeface="AdvP6C5B"/>
              </a:rPr>
              <a:t>3. </a:t>
            </a:r>
            <a:r>
              <a:rPr lang="en-US" sz="1400" dirty="0">
                <a:solidFill>
                  <a:prstClr val="black"/>
                </a:solidFill>
                <a:latin typeface="AdvP6975"/>
              </a:rPr>
              <a:t>Conversion of </a:t>
            </a:r>
            <a:r>
              <a:rPr lang="en-US" sz="1400" dirty="0" err="1">
                <a:solidFill>
                  <a:prstClr val="black"/>
                </a:solidFill>
                <a:latin typeface="AdvP6975"/>
              </a:rPr>
              <a:t>PCIe</a:t>
            </a:r>
            <a:r>
              <a:rPr lang="en-US" sz="1400" dirty="0">
                <a:solidFill>
                  <a:prstClr val="black"/>
                </a:solidFill>
                <a:latin typeface="AdvP6975"/>
              </a:rPr>
              <a:t> read transactions into write transactions </a:t>
            </a:r>
          </a:p>
          <a:p>
            <a:pPr marL="557199" lvl="1" indent="-214308" defTabSz="685783">
              <a:buFont typeface="Arial" panose="020B0604020202020204" pitchFamily="34" charset="0"/>
              <a:buChar char="•"/>
            </a:pPr>
            <a:r>
              <a:rPr lang="en-US" sz="1400" dirty="0">
                <a:solidFill>
                  <a:prstClr val="black"/>
                </a:solidFill>
                <a:latin typeface="AdvP6975"/>
              </a:rPr>
              <a:t>Results in significant performance improvements because of the posted nature of the latter</a:t>
            </a:r>
          </a:p>
          <a:p>
            <a:pPr defTabSz="685783"/>
            <a:r>
              <a:rPr lang="en-US" sz="1400" dirty="0">
                <a:solidFill>
                  <a:prstClr val="black"/>
                </a:solidFill>
                <a:latin typeface="AdvP6C5B"/>
              </a:rPr>
              <a:t>4. </a:t>
            </a:r>
            <a:r>
              <a:rPr lang="en-US" sz="1400" dirty="0">
                <a:solidFill>
                  <a:prstClr val="black"/>
                </a:solidFill>
                <a:latin typeface="AdvP6975"/>
              </a:rPr>
              <a:t>Avoid expensive and unnecessary FIFO reads across the </a:t>
            </a:r>
            <a:r>
              <a:rPr lang="en-US" sz="1400" dirty="0" err="1">
                <a:solidFill>
                  <a:prstClr val="black"/>
                </a:solidFill>
                <a:latin typeface="AdvP6975"/>
              </a:rPr>
              <a:t>PCIe</a:t>
            </a:r>
            <a:r>
              <a:rPr lang="en-US" sz="1400" dirty="0">
                <a:solidFill>
                  <a:prstClr val="black"/>
                </a:solidFill>
                <a:latin typeface="AdvP6975"/>
              </a:rPr>
              <a:t> bus</a:t>
            </a:r>
          </a:p>
          <a:p>
            <a:pPr marL="557199" lvl="1" indent="-214308" defTabSz="685783">
              <a:buFont typeface="Arial" panose="020B0604020202020204" pitchFamily="34" charset="0"/>
              <a:buChar char="•"/>
            </a:pPr>
            <a:r>
              <a:rPr lang="en-US" sz="1400" dirty="0">
                <a:solidFill>
                  <a:prstClr val="black"/>
                </a:solidFill>
                <a:latin typeface="AdvP6975"/>
              </a:rPr>
              <a:t>Eliminate full and empty checks of the FIFO by shadowing the head and tail pointers </a:t>
            </a:r>
          </a:p>
          <a:p>
            <a:pPr defTabSz="685783"/>
            <a:r>
              <a:rPr lang="en-US" sz="1400" dirty="0">
                <a:solidFill>
                  <a:prstClr val="black"/>
                </a:solidFill>
                <a:latin typeface="AdvP6C5B"/>
              </a:rPr>
              <a:t>5. Use </a:t>
            </a:r>
            <a:r>
              <a:rPr lang="en-US" sz="1400" dirty="0" err="1">
                <a:solidFill>
                  <a:prstClr val="black"/>
                </a:solidFill>
                <a:latin typeface="AdvP6C5B"/>
              </a:rPr>
              <a:t>t</a:t>
            </a:r>
            <a:r>
              <a:rPr lang="en-US" sz="1400" dirty="0" err="1">
                <a:solidFill>
                  <a:prstClr val="black"/>
                </a:solidFill>
                <a:latin typeface="AdvP6975"/>
              </a:rPr>
              <a:t>ickless</a:t>
            </a:r>
            <a:r>
              <a:rPr lang="en-US" sz="1400" dirty="0">
                <a:solidFill>
                  <a:prstClr val="black"/>
                </a:solidFill>
                <a:latin typeface="AdvP6975"/>
              </a:rPr>
              <a:t> kernels to reduce jitter and run-to-run variability </a:t>
            </a:r>
          </a:p>
          <a:p>
            <a:pPr defTabSz="685783"/>
            <a:r>
              <a:rPr lang="en-US" sz="1400" dirty="0">
                <a:solidFill>
                  <a:prstClr val="black"/>
                </a:solidFill>
                <a:latin typeface="AdvP6C5B"/>
              </a:rPr>
              <a:t>6. Optimize t</a:t>
            </a:r>
            <a:r>
              <a:rPr lang="en-US" sz="1400" dirty="0">
                <a:solidFill>
                  <a:prstClr val="black"/>
                </a:solidFill>
                <a:latin typeface="AdvP6975"/>
              </a:rPr>
              <a:t>hread affinity</a:t>
            </a:r>
          </a:p>
          <a:p>
            <a:pPr defTabSz="685783"/>
            <a:r>
              <a:rPr lang="en-US" sz="1400" dirty="0">
                <a:solidFill>
                  <a:prstClr val="black"/>
                </a:solidFill>
                <a:latin typeface="AdvP6C5B"/>
              </a:rPr>
              <a:t>7. </a:t>
            </a:r>
            <a:r>
              <a:rPr lang="en-US" sz="1400" dirty="0">
                <a:solidFill>
                  <a:prstClr val="black"/>
                </a:solidFill>
                <a:latin typeface="AdvP6975"/>
              </a:rPr>
              <a:t>Other optimizations discussed:</a:t>
            </a:r>
          </a:p>
          <a:p>
            <a:pPr marL="557199" lvl="1" indent="-214308" defTabSz="685783">
              <a:buFont typeface="Arial" panose="020B0604020202020204" pitchFamily="34" charset="0"/>
              <a:buChar char="•"/>
            </a:pPr>
            <a:r>
              <a:rPr lang="en-US" sz="1400" dirty="0">
                <a:solidFill>
                  <a:prstClr val="black"/>
                </a:solidFill>
                <a:latin typeface="AdvP6975"/>
              </a:rPr>
              <a:t>Use the compiler generated </a:t>
            </a:r>
            <a:r>
              <a:rPr lang="en-US" sz="1400" dirty="0" err="1">
                <a:solidFill>
                  <a:prstClr val="black"/>
                </a:solidFill>
                <a:latin typeface="AdvP6975"/>
              </a:rPr>
              <a:t>vectorized</a:t>
            </a:r>
            <a:r>
              <a:rPr lang="en-US" sz="1400" dirty="0">
                <a:solidFill>
                  <a:prstClr val="black"/>
                </a:solidFill>
                <a:latin typeface="AdvP6975"/>
              </a:rPr>
              <a:t> </a:t>
            </a:r>
            <a:r>
              <a:rPr lang="en-US" sz="1400" dirty="0" err="1">
                <a:solidFill>
                  <a:prstClr val="black"/>
                </a:solidFill>
                <a:latin typeface="AdvP6975"/>
              </a:rPr>
              <a:t>memcpy</a:t>
            </a:r>
            <a:endParaRPr lang="en-US" sz="1400" dirty="0">
              <a:solidFill>
                <a:prstClr val="black"/>
              </a:solidFill>
              <a:latin typeface="AdvP6975"/>
            </a:endParaRPr>
          </a:p>
          <a:p>
            <a:pPr marL="557199" lvl="1" indent="-214308" defTabSz="685783">
              <a:buFont typeface="Arial" panose="020B0604020202020204" pitchFamily="34" charset="0"/>
              <a:buChar char="•"/>
            </a:pPr>
            <a:r>
              <a:rPr lang="en-US" sz="1400" dirty="0">
                <a:solidFill>
                  <a:prstClr val="black"/>
                </a:solidFill>
                <a:latin typeface="AdvP6975"/>
              </a:rPr>
              <a:t>Carefully consider the impact of power management on latency</a:t>
            </a:r>
            <a:endParaRPr lang="en-US" sz="1400" dirty="0">
              <a:solidFill>
                <a:prstClr val="black"/>
              </a:solidFill>
              <a:latin typeface="Calibri"/>
            </a:endParaRPr>
          </a:p>
        </p:txBody>
      </p:sp>
    </p:spTree>
    <p:extLst>
      <p:ext uri="{BB962C8B-B14F-4D97-AF65-F5344CB8AC3E}">
        <p14:creationId xmlns:p14="http://schemas.microsoft.com/office/powerpoint/2010/main" val="42089206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Pearl</a:t>
            </a:r>
            <a:r>
              <a:rPr lang="en-US" dirty="0" smtClean="0"/>
              <a:t/>
            </a:r>
            <a:br>
              <a:rPr lang="en-US" dirty="0" smtClean="0"/>
            </a:br>
            <a:r>
              <a:rPr lang="en-US" dirty="0" smtClean="0"/>
              <a:t>/</a:t>
            </a:r>
            <a:r>
              <a:rPr lang="en-US" dirty="0" err="1" smtClean="0"/>
              <a:t>pərl</a:t>
            </a:r>
            <a:r>
              <a:rPr lang="en-US" dirty="0" smtClean="0"/>
              <a:t>/</a:t>
            </a:r>
            <a:endParaRPr lang="en-US" dirty="0"/>
          </a:p>
        </p:txBody>
      </p:sp>
      <p:sp>
        <p:nvSpPr>
          <p:cNvPr id="4" name="Rectangle 3"/>
          <p:cNvSpPr/>
          <p:nvPr/>
        </p:nvSpPr>
        <p:spPr>
          <a:xfrm>
            <a:off x="707477" y="2128429"/>
            <a:ext cx="7589127" cy="2285241"/>
          </a:xfrm>
          <a:prstGeom prst="rect">
            <a:avLst/>
          </a:prstGeom>
        </p:spPr>
        <p:txBody>
          <a:bodyPr wrap="square" lIns="68579" tIns="34289" rIns="68579" bIns="34289">
            <a:spAutoFit/>
          </a:bodyPr>
          <a:lstStyle/>
          <a:p>
            <a:pPr defTabSz="685783"/>
            <a:r>
              <a:rPr lang="en-US" i="1" dirty="0">
                <a:solidFill>
                  <a:srgbClr val="222222"/>
                </a:solidFill>
                <a:latin typeface="arial" panose="020B0604020202020204" pitchFamily="34" charset="0"/>
              </a:rPr>
              <a:t>Noun</a:t>
            </a:r>
          </a:p>
          <a:p>
            <a:pPr defTabSz="685783"/>
            <a:endParaRPr lang="en-US" dirty="0">
              <a:solidFill>
                <a:srgbClr val="222222"/>
              </a:solidFill>
              <a:latin typeface="arial" panose="020B0604020202020204" pitchFamily="34" charset="0"/>
            </a:endParaRPr>
          </a:p>
          <a:p>
            <a:pPr marL="342892" indent="-342892" defTabSz="685783">
              <a:buFontTx/>
              <a:buAutoNum type="arabicPeriod"/>
            </a:pPr>
            <a:r>
              <a:rPr lang="en-US" dirty="0">
                <a:solidFill>
                  <a:srgbClr val="222222"/>
                </a:solidFill>
                <a:latin typeface="arial" panose="020B0604020202020204" pitchFamily="34" charset="0"/>
              </a:rPr>
              <a:t>a hard, lustrous spherical mass, typically white or bluish-gray, formed within the shell of a pearl oyster or other bivalve mollusk and highly prized as a gem.</a:t>
            </a:r>
          </a:p>
          <a:p>
            <a:pPr marL="342892" indent="-342892" defTabSz="685783">
              <a:buFontTx/>
              <a:buAutoNum type="arabicPeriod"/>
            </a:pPr>
            <a:endParaRPr lang="en-US" dirty="0">
              <a:solidFill>
                <a:srgbClr val="222222"/>
              </a:solidFill>
              <a:latin typeface="arial" panose="020B0604020202020204" pitchFamily="34" charset="0"/>
            </a:endParaRPr>
          </a:p>
          <a:p>
            <a:pPr defTabSz="685783"/>
            <a:r>
              <a:rPr lang="en-US" b="1" dirty="0">
                <a:solidFill>
                  <a:srgbClr val="222222"/>
                </a:solidFill>
                <a:latin typeface="arial" panose="020B0604020202020204" pitchFamily="34" charset="0"/>
              </a:rPr>
              <a:t>2</a:t>
            </a:r>
            <a:r>
              <a:rPr lang="en-US" dirty="0">
                <a:solidFill>
                  <a:srgbClr val="222222"/>
                </a:solidFill>
                <a:latin typeface="arial" panose="020B0604020202020204" pitchFamily="34" charset="0"/>
              </a:rPr>
              <a:t>. a precious thing; the finest example of something.</a:t>
            </a:r>
          </a:p>
          <a:p>
            <a:pPr algn="ctr" defTabSz="685783"/>
            <a:r>
              <a:rPr lang="en-US" dirty="0">
                <a:solidFill>
                  <a:srgbClr val="878787"/>
                </a:solidFill>
                <a:latin typeface="arial" panose="020B0604020202020204" pitchFamily="34" charset="0"/>
              </a:rPr>
              <a:t>"the nation's media were assembled to hear his </a:t>
            </a:r>
            <a:r>
              <a:rPr lang="en-US" b="1" dirty="0">
                <a:solidFill>
                  <a:srgbClr val="878787"/>
                </a:solidFill>
                <a:latin typeface="arial" panose="020B0604020202020204" pitchFamily="34" charset="0"/>
              </a:rPr>
              <a:t>pearls of wisdom</a:t>
            </a:r>
            <a:r>
              <a:rPr lang="en-US" dirty="0">
                <a:solidFill>
                  <a:srgbClr val="878787"/>
                </a:solidFill>
                <a:latin typeface="arial" panose="020B0604020202020204" pitchFamily="34" charset="0"/>
              </a:rPr>
              <a:t>"</a:t>
            </a:r>
          </a:p>
        </p:txBody>
      </p:sp>
      <p:pic>
        <p:nvPicPr>
          <p:cNvPr id="5" name="Picture 4" descr="Screen Shot 2015-08-04 at 1.46.00 PM.png"/>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82225" y="2"/>
            <a:ext cx="2971800" cy="2083037"/>
          </a:xfrm>
          <a:prstGeom prst="rect">
            <a:avLst/>
          </a:prstGeom>
        </p:spPr>
      </p:pic>
    </p:spTree>
    <p:extLst>
      <p:ext uri="{BB962C8B-B14F-4D97-AF65-F5344CB8AC3E}">
        <p14:creationId xmlns:p14="http://schemas.microsoft.com/office/powerpoint/2010/main" val="41923808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8928" y="1403467"/>
            <a:ext cx="4750023" cy="2522927"/>
          </a:xfrm>
          <a:prstGeom prst="rect">
            <a:avLst/>
          </a:prstGeom>
        </p:spPr>
      </p:pic>
      <p:sp>
        <p:nvSpPr>
          <p:cNvPr id="2" name="Title 1"/>
          <p:cNvSpPr>
            <a:spLocks noGrp="1"/>
          </p:cNvSpPr>
          <p:nvPr>
            <p:ph type="title"/>
          </p:nvPr>
        </p:nvSpPr>
        <p:spPr>
          <a:xfrm>
            <a:off x="160924" y="96263"/>
            <a:ext cx="5416626" cy="642707"/>
          </a:xfrm>
        </p:spPr>
        <p:txBody>
          <a:bodyPr>
            <a:noAutofit/>
          </a:bodyPr>
          <a:lstStyle/>
          <a:p>
            <a:pPr>
              <a:lnSpc>
                <a:spcPct val="100000"/>
              </a:lnSpc>
            </a:pPr>
            <a:r>
              <a:rPr lang="en-US" sz="1800" b="1" dirty="0">
                <a:latin typeface="Verdana"/>
              </a:rPr>
              <a:t>Parallel Numerical Methods in Finance</a:t>
            </a:r>
            <a:br>
              <a:rPr lang="en-US" sz="1800" b="1" dirty="0">
                <a:latin typeface="Verdana"/>
              </a:rPr>
            </a:br>
            <a:r>
              <a:rPr lang="en-US" sz="1800" b="1" dirty="0">
                <a:latin typeface="Verdana"/>
              </a:rPr>
              <a:t>  </a:t>
            </a:r>
            <a:endParaRPr lang="en-US" sz="2000" b="1" dirty="0">
              <a:latin typeface="Verdana"/>
            </a:endParaRPr>
          </a:p>
        </p:txBody>
      </p:sp>
      <p:sp>
        <p:nvSpPr>
          <p:cNvPr id="8" name="Rectangle 7"/>
          <p:cNvSpPr/>
          <p:nvPr/>
        </p:nvSpPr>
        <p:spPr>
          <a:xfrm>
            <a:off x="150092" y="642708"/>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Shuo Li</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60924" y="408430"/>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8</a:t>
            </a:r>
            <a:endParaRPr lang="en-US" sz="1400" dirty="0">
              <a:solidFill>
                <a:prstClr val="black"/>
              </a:solidFill>
              <a:latin typeface="Calibri"/>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63096" y="82674"/>
            <a:ext cx="757497" cy="959497"/>
          </a:xfrm>
          <a:prstGeom prst="rect">
            <a:avLst/>
          </a:prstGeom>
        </p:spPr>
      </p:pic>
      <p:sp>
        <p:nvSpPr>
          <p:cNvPr id="5" name="Rectangle 4"/>
          <p:cNvSpPr/>
          <p:nvPr/>
        </p:nvSpPr>
        <p:spPr>
          <a:xfrm>
            <a:off x="279441" y="1143165"/>
            <a:ext cx="3881968" cy="3358610"/>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400" u="sng" dirty="0">
                <a:solidFill>
                  <a:prstClr val="black"/>
                </a:solidFill>
                <a:latin typeface="Calibri"/>
              </a:rPr>
              <a:t>The first part of this chapter </a:t>
            </a:r>
          </a:p>
          <a:p>
            <a:pPr marL="214308" indent="-214308" defTabSz="685783">
              <a:buFont typeface="Arial" panose="020B0604020202020204" pitchFamily="34" charset="0"/>
              <a:buChar char="•"/>
            </a:pPr>
            <a:r>
              <a:rPr lang="en-US" sz="1400" dirty="0">
                <a:solidFill>
                  <a:prstClr val="black"/>
                </a:solidFill>
                <a:latin typeface="Calibri"/>
              </a:rPr>
              <a:t>Focuses on quantitative finance and numerical methods</a:t>
            </a:r>
          </a:p>
          <a:p>
            <a:pPr marL="214308" indent="-214308" defTabSz="685783">
              <a:buFont typeface="Arial" panose="020B0604020202020204" pitchFamily="34" charset="0"/>
              <a:buChar char="•"/>
            </a:pPr>
            <a:r>
              <a:rPr lang="en-US" sz="1400" dirty="0">
                <a:solidFill>
                  <a:prstClr val="black"/>
                </a:solidFill>
                <a:latin typeface="Calibri"/>
              </a:rPr>
              <a:t>Develops a C/C++ implementation of the Newton-Raphson method to approximate American call options</a:t>
            </a:r>
          </a:p>
          <a:p>
            <a:pPr marL="214308" indent="-214308" defTabSz="685783">
              <a:buFont typeface="Arial" panose="020B0604020202020204" pitchFamily="34" charset="0"/>
              <a:buChar char="•"/>
            </a:pPr>
            <a:endParaRPr lang="en-US" sz="1400" dirty="0">
              <a:solidFill>
                <a:prstClr val="black"/>
              </a:solidFill>
              <a:latin typeface="Calibri"/>
            </a:endParaRPr>
          </a:p>
          <a:p>
            <a:pPr defTabSz="685783"/>
            <a:r>
              <a:rPr lang="en-US" sz="1400" u="sng" dirty="0">
                <a:solidFill>
                  <a:prstClr val="black"/>
                </a:solidFill>
                <a:latin typeface="Calibri"/>
              </a:rPr>
              <a:t>The second part of this chapter</a:t>
            </a:r>
          </a:p>
          <a:p>
            <a:pPr marL="257168" indent="-257168" defTabSz="685783">
              <a:buFont typeface="+mj-lt"/>
              <a:buAutoNum type="arabicPeriod"/>
            </a:pPr>
            <a:r>
              <a:rPr lang="en-US" sz="1400" dirty="0">
                <a:solidFill>
                  <a:prstClr val="black"/>
                </a:solidFill>
                <a:latin typeface="Calibri"/>
              </a:rPr>
              <a:t>Creates a scalar-optimized version of the C/C++ code</a:t>
            </a:r>
          </a:p>
          <a:p>
            <a:pPr marL="257168" indent="-257168" defTabSz="685783">
              <a:buFont typeface="+mj-lt"/>
              <a:buAutoNum type="arabicPeriod"/>
            </a:pPr>
            <a:r>
              <a:rPr lang="en-US" sz="1400" dirty="0">
                <a:solidFill>
                  <a:prstClr val="black"/>
                </a:solidFill>
                <a:latin typeface="Calibri"/>
              </a:rPr>
              <a:t>Introduces SIMD parallelism via #pragma SIMD and </a:t>
            </a:r>
            <a:r>
              <a:rPr lang="en-US" sz="1400" dirty="0" err="1">
                <a:solidFill>
                  <a:prstClr val="black"/>
                </a:solidFill>
                <a:latin typeface="Calibri"/>
              </a:rPr>
              <a:t>OpenMP</a:t>
            </a:r>
            <a:endParaRPr lang="en-US" sz="1400" dirty="0">
              <a:solidFill>
                <a:prstClr val="black"/>
              </a:solidFill>
              <a:latin typeface="Calibri"/>
            </a:endParaRPr>
          </a:p>
          <a:p>
            <a:pPr marL="257168" indent="-257168" defTabSz="685783">
              <a:buFont typeface="+mj-lt"/>
              <a:buAutoNum type="arabicPeriod"/>
            </a:pPr>
            <a:r>
              <a:rPr lang="en-US" sz="1400" dirty="0">
                <a:solidFill>
                  <a:prstClr val="black"/>
                </a:solidFill>
                <a:latin typeface="Calibri"/>
              </a:rPr>
              <a:t>Uses TBB to handle NUMA memory allocations</a:t>
            </a:r>
          </a:p>
          <a:p>
            <a:pPr marL="257168" indent="-257168" defTabSz="685783">
              <a:buFont typeface="+mj-lt"/>
              <a:buAutoNum type="arabicPeriod"/>
            </a:pPr>
            <a:r>
              <a:rPr lang="en-US" sz="1400" dirty="0">
                <a:solidFill>
                  <a:prstClr val="black"/>
                </a:solidFill>
                <a:latin typeface="Calibri"/>
              </a:rPr>
              <a:t>Compares Intel Xeon and Intel Xeon Phi performance</a:t>
            </a:r>
          </a:p>
        </p:txBody>
      </p:sp>
      <p:sp>
        <p:nvSpPr>
          <p:cNvPr id="6" name="Rectangle 5"/>
          <p:cNvSpPr/>
          <p:nvPr/>
        </p:nvSpPr>
        <p:spPr>
          <a:xfrm>
            <a:off x="4363786" y="3931220"/>
            <a:ext cx="4523642" cy="727121"/>
          </a:xfrm>
          <a:prstGeom prst="rect">
            <a:avLst/>
          </a:prstGeom>
        </p:spPr>
        <p:txBody>
          <a:bodyPr wrap="square" lIns="68579" tIns="34289" rIns="68579" bIns="34289">
            <a:spAutoFit/>
          </a:bodyPr>
          <a:lstStyle/>
          <a:p>
            <a:pPr algn="ctr" defTabSz="685783"/>
            <a:r>
              <a:rPr lang="en-US" sz="1400" dirty="0">
                <a:solidFill>
                  <a:prstClr val="black"/>
                </a:solidFill>
                <a:latin typeface="AdvP6C82"/>
              </a:rPr>
              <a:t>American option approximation results on Xeon (up to 56 threads on 28 cores) compared to Intel Xeon Phi coprocessor (244 threads on 61 cores)</a:t>
            </a:r>
            <a:endParaRPr lang="en-US" sz="1400" dirty="0">
              <a:solidFill>
                <a:prstClr val="black"/>
              </a:solidFill>
              <a:latin typeface="Calibri"/>
            </a:endParaRPr>
          </a:p>
        </p:txBody>
      </p:sp>
    </p:spTree>
    <p:extLst>
      <p:ext uri="{BB962C8B-B14F-4D97-AF65-F5344CB8AC3E}">
        <p14:creationId xmlns:p14="http://schemas.microsoft.com/office/powerpoint/2010/main" val="36838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2" y="70078"/>
            <a:ext cx="8444320" cy="994172"/>
          </a:xfrm>
        </p:spPr>
        <p:txBody>
          <a:bodyPr/>
          <a:lstStyle/>
          <a:p>
            <a:r>
              <a:rPr lang="en-US" b="1" dirty="0" smtClean="0"/>
              <a:t>Optimizations Considered</a:t>
            </a:r>
            <a:endParaRPr lang="en-US" b="1" dirty="0"/>
          </a:p>
        </p:txBody>
      </p:sp>
      <p:sp>
        <p:nvSpPr>
          <p:cNvPr id="9" name="Rectangle 8"/>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grpSp>
        <p:nvGrpSpPr>
          <p:cNvPr id="11" name="Group 10"/>
          <p:cNvGrpSpPr/>
          <p:nvPr/>
        </p:nvGrpSpPr>
        <p:grpSpPr>
          <a:xfrm>
            <a:off x="166459" y="765699"/>
            <a:ext cx="8835501" cy="2433321"/>
            <a:chOff x="115410" y="1020931"/>
            <a:chExt cx="11780668" cy="3244428"/>
          </a:xfrm>
        </p:grpSpPr>
        <p:sp>
          <p:nvSpPr>
            <p:cNvPr id="6" name="TextBox 5"/>
            <p:cNvSpPr txBox="1"/>
            <p:nvPr/>
          </p:nvSpPr>
          <p:spPr>
            <a:xfrm>
              <a:off x="227375" y="1139231"/>
              <a:ext cx="8399896" cy="2995692"/>
            </a:xfrm>
            <a:prstGeom prst="rect">
              <a:avLst/>
            </a:prstGeom>
            <a:noFill/>
          </p:spPr>
          <p:txBody>
            <a:bodyPr wrap="square" rtlCol="0">
              <a:spAutoFit/>
            </a:bodyPr>
            <a:lstStyle/>
            <a:p>
              <a:pPr marL="257168" indent="-257168" defTabSz="685783">
                <a:buFont typeface="+mj-lt"/>
                <a:buAutoNum type="arabicPeriod"/>
              </a:pPr>
              <a:r>
                <a:rPr lang="en-US" sz="1400" dirty="0">
                  <a:solidFill>
                    <a:prstClr val="black"/>
                  </a:solidFill>
                  <a:latin typeface="Calibri"/>
                </a:rPr>
                <a:t>Compiler switches:</a:t>
              </a:r>
            </a:p>
            <a:p>
              <a:pPr marL="600060" lvl="1" indent="-257168" defTabSz="685783">
                <a:buFont typeface="+mj-lt"/>
                <a:buAutoNum type="arabicPeriod"/>
              </a:pPr>
              <a:r>
                <a:rPr lang="en-US" sz="1400" dirty="0">
                  <a:solidFill>
                    <a:prstClr val="black"/>
                  </a:solidFill>
                  <a:latin typeface="Calibri"/>
                </a:rPr>
                <a:t>Microarchitecture specification</a:t>
              </a:r>
            </a:p>
            <a:p>
              <a:pPr marL="600060" lvl="1" indent="-257168" defTabSz="685783">
                <a:buFont typeface="+mj-lt"/>
                <a:buAutoNum type="arabicPeriod"/>
              </a:pPr>
              <a:r>
                <a:rPr lang="en-US" sz="1400" dirty="0">
                  <a:solidFill>
                    <a:prstClr val="black"/>
                  </a:solidFill>
                  <a:latin typeface="Calibri"/>
                </a:rPr>
                <a:t>Floating point numeric operation control</a:t>
              </a:r>
            </a:p>
            <a:p>
              <a:pPr marL="600060" lvl="1" indent="-257168" defTabSz="685783">
                <a:buFont typeface="+mj-lt"/>
                <a:buAutoNum type="arabicPeriod"/>
              </a:pPr>
              <a:r>
                <a:rPr lang="en-US" sz="1400" dirty="0">
                  <a:solidFill>
                    <a:prstClr val="black"/>
                  </a:solidFill>
                  <a:latin typeface="Calibri"/>
                </a:rPr>
                <a:t>Transcendental functions</a:t>
              </a:r>
            </a:p>
            <a:p>
              <a:pPr marL="600060" lvl="1" indent="-257168" defTabSz="685783">
                <a:buFont typeface="+mj-lt"/>
                <a:buAutoNum type="arabicPeriod"/>
              </a:pPr>
              <a:r>
                <a:rPr lang="en-US" sz="1400" dirty="0">
                  <a:solidFill>
                    <a:prstClr val="black"/>
                  </a:solidFill>
                  <a:latin typeface="Calibri"/>
                </a:rPr>
                <a:t>Identify special cases to avoid unnecessary function call</a:t>
              </a:r>
            </a:p>
            <a:p>
              <a:pPr marL="600060" lvl="1" indent="-257168" defTabSz="685783">
                <a:buFont typeface="+mj-lt"/>
                <a:buAutoNum type="arabicPeriod"/>
              </a:pPr>
              <a:r>
                <a:rPr lang="en-US" sz="1400" dirty="0">
                  <a:solidFill>
                    <a:prstClr val="black"/>
                  </a:solidFill>
                  <a:latin typeface="Calibri"/>
                </a:rPr>
                <a:t>Use the correct parameter types</a:t>
              </a:r>
            </a:p>
            <a:p>
              <a:pPr marL="257168" indent="-257168" defTabSz="685783">
                <a:buFont typeface="+mj-lt"/>
                <a:buAutoNum type="arabicPeriod"/>
              </a:pPr>
              <a:r>
                <a:rPr lang="en-US" sz="1400" dirty="0">
                  <a:solidFill>
                    <a:prstClr val="black"/>
                  </a:solidFill>
                  <a:latin typeface="Calibri"/>
                </a:rPr>
                <a:t>Reuse as much as possible and reinvent as little as possible</a:t>
              </a:r>
            </a:p>
            <a:p>
              <a:pPr marL="257168" indent="-257168" defTabSz="685783">
                <a:buFont typeface="+mj-lt"/>
                <a:buAutoNum type="arabicPeriod"/>
              </a:pPr>
              <a:r>
                <a:rPr lang="en-US" sz="1400" dirty="0">
                  <a:solidFill>
                    <a:prstClr val="black"/>
                  </a:solidFill>
                  <a:latin typeface="Calibri"/>
                </a:rPr>
                <a:t>Optimizing subexpression evaluation can </a:t>
              </a:r>
              <a:r>
                <a:rPr lang="en-US" sz="1400" dirty="0" smtClean="0">
                  <a:solidFill>
                    <a:prstClr val="black"/>
                  </a:solidFill>
                  <a:latin typeface="Calibri"/>
                </a:rPr>
                <a:t/>
              </a:r>
              <a:br>
                <a:rPr lang="en-US" sz="1400" dirty="0" smtClean="0">
                  <a:solidFill>
                    <a:prstClr val="black"/>
                  </a:solidFill>
                  <a:latin typeface="Calibri"/>
                </a:rPr>
              </a:br>
              <a:r>
                <a:rPr lang="en-US" sz="1400" dirty="0" smtClean="0">
                  <a:solidFill>
                    <a:prstClr val="black"/>
                  </a:solidFill>
                  <a:latin typeface="Calibri"/>
                </a:rPr>
                <a:t>save </a:t>
              </a:r>
              <a:r>
                <a:rPr lang="en-US" sz="1400" dirty="0">
                  <a:solidFill>
                    <a:prstClr val="black"/>
                  </a:solidFill>
                  <a:latin typeface="Calibri"/>
                </a:rPr>
                <a:t>35% of the </a:t>
              </a:r>
              <a:r>
                <a:rPr lang="en-US" sz="1400" dirty="0" smtClean="0">
                  <a:solidFill>
                    <a:prstClr val="black"/>
                  </a:solidFill>
                  <a:latin typeface="Calibri"/>
                </a:rPr>
                <a:t/>
              </a:r>
              <a:br>
                <a:rPr lang="en-US" sz="1400" dirty="0" smtClean="0">
                  <a:solidFill>
                    <a:prstClr val="black"/>
                  </a:solidFill>
                  <a:latin typeface="Calibri"/>
                </a:rPr>
              </a:br>
              <a:r>
                <a:rPr lang="en-US" sz="1400" dirty="0" smtClean="0">
                  <a:solidFill>
                    <a:prstClr val="black"/>
                  </a:solidFill>
                  <a:latin typeface="Calibri"/>
                </a:rPr>
                <a:t>compute </a:t>
              </a:r>
              <a:r>
                <a:rPr lang="en-US" sz="1400" dirty="0">
                  <a:solidFill>
                    <a:prstClr val="black"/>
                  </a:solidFill>
                  <a:latin typeface="Calibri"/>
                </a:rPr>
                <a:t>cycles</a:t>
              </a:r>
            </a:p>
          </p:txBody>
        </p:sp>
        <p:sp>
          <p:nvSpPr>
            <p:cNvPr id="8" name="Rectangle 7"/>
            <p:cNvSpPr/>
            <p:nvPr/>
          </p:nvSpPr>
          <p:spPr>
            <a:xfrm>
              <a:off x="6558123" y="1139231"/>
              <a:ext cx="5337955" cy="2421176"/>
            </a:xfrm>
            <a:prstGeom prst="rect">
              <a:avLst/>
            </a:prstGeom>
          </p:spPr>
          <p:txBody>
            <a:bodyPr wrap="square">
              <a:spAutoFit/>
            </a:bodyPr>
            <a:lstStyle/>
            <a:p>
              <a:pPr marL="257168" indent="-257168" defTabSz="685783">
                <a:buFont typeface="+mj-lt"/>
                <a:buAutoNum type="arabicPeriod" startAt="4"/>
              </a:pPr>
              <a:r>
                <a:rPr lang="en-US" sz="1400" dirty="0">
                  <a:solidFill>
                    <a:prstClr val="black"/>
                  </a:solidFill>
                  <a:latin typeface="Calibri"/>
                </a:rPr>
                <a:t>SIMD parallelism—vectorization</a:t>
              </a:r>
            </a:p>
            <a:p>
              <a:pPr marL="600060" lvl="1" indent="-257168" defTabSz="685783">
                <a:buFont typeface="+mj-lt"/>
                <a:buAutoNum type="arabicPeriod"/>
              </a:pPr>
              <a:r>
                <a:rPr lang="en-US" sz="1400" dirty="0">
                  <a:solidFill>
                    <a:prstClr val="black"/>
                  </a:solidFill>
                  <a:latin typeface="Calibri"/>
                </a:rPr>
                <a:t>Vector arithmetic operations</a:t>
              </a:r>
            </a:p>
            <a:p>
              <a:pPr marL="600060" lvl="1" indent="-257168" defTabSz="685783">
                <a:buFont typeface="+mj-lt"/>
                <a:buAutoNum type="arabicPeriod"/>
              </a:pPr>
              <a:r>
                <a:rPr lang="en-US" sz="1400" dirty="0">
                  <a:solidFill>
                    <a:prstClr val="black"/>
                  </a:solidFill>
                  <a:latin typeface="Calibri"/>
                </a:rPr>
                <a:t>Vector function calls</a:t>
              </a:r>
            </a:p>
            <a:p>
              <a:pPr marL="600060" lvl="1" indent="-257168" defTabSz="685783">
                <a:buFont typeface="+mj-lt"/>
                <a:buAutoNum type="arabicPeriod"/>
              </a:pPr>
              <a:r>
                <a:rPr lang="en-US" sz="1400" dirty="0">
                  <a:solidFill>
                    <a:prstClr val="black"/>
                  </a:solidFill>
                  <a:latin typeface="Calibri"/>
                </a:rPr>
                <a:t>Branch statements</a:t>
              </a:r>
            </a:p>
            <a:p>
              <a:pPr marL="257168" indent="-257168" defTabSz="685783">
                <a:buFont typeface="+mj-lt"/>
                <a:buAutoNum type="arabicPeriod" startAt="4"/>
              </a:pPr>
              <a:r>
                <a:rPr lang="en-US" sz="1400" dirty="0">
                  <a:solidFill>
                    <a:prstClr val="black"/>
                  </a:solidFill>
                  <a:latin typeface="Calibri"/>
                </a:rPr>
                <a:t>Vectorization by annotating the source code: #pragma SIMD</a:t>
              </a:r>
            </a:p>
            <a:p>
              <a:pPr marL="257168" indent="-257168" defTabSz="685783">
                <a:buFont typeface="+mj-lt"/>
                <a:buAutoNum type="arabicPeriod" startAt="4"/>
              </a:pPr>
              <a:r>
                <a:rPr lang="en-US" sz="1400" dirty="0">
                  <a:solidFill>
                    <a:prstClr val="black"/>
                  </a:solidFill>
                  <a:latin typeface="Calibri"/>
                </a:rPr>
                <a:t>C/C++ vector extension versus #pragma </a:t>
              </a:r>
              <a:r>
                <a:rPr lang="en-US" sz="1400" dirty="0" err="1">
                  <a:solidFill>
                    <a:prstClr val="black"/>
                  </a:solidFill>
                  <a:latin typeface="Calibri"/>
                </a:rPr>
                <a:t>simd</a:t>
              </a:r>
              <a:endParaRPr lang="en-US" sz="1400" dirty="0">
                <a:solidFill>
                  <a:prstClr val="black"/>
                </a:solidFill>
                <a:latin typeface="Calibri"/>
              </a:endParaRPr>
            </a:p>
            <a:p>
              <a:pPr marL="257168" indent="-257168" defTabSz="685783">
                <a:buFont typeface="+mj-lt"/>
                <a:buAutoNum type="arabicPeriod" startAt="4"/>
              </a:pPr>
              <a:r>
                <a:rPr lang="en-US" sz="1400" dirty="0">
                  <a:solidFill>
                    <a:prstClr val="black"/>
                  </a:solidFill>
                  <a:latin typeface="Calibri"/>
                </a:rPr>
                <a:t>Thread parallelization</a:t>
              </a:r>
            </a:p>
          </p:txBody>
        </p:sp>
        <p:sp>
          <p:nvSpPr>
            <p:cNvPr id="10" name="Rectangle 9"/>
            <p:cNvSpPr/>
            <p:nvPr/>
          </p:nvSpPr>
          <p:spPr>
            <a:xfrm>
              <a:off x="115410" y="1020931"/>
              <a:ext cx="11212497" cy="3244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a:solidFill>
                  <a:prstClr val="white"/>
                </a:solidFill>
                <a:latin typeface="Calibri"/>
              </a:endParaRPr>
            </a:p>
          </p:txBody>
        </p:sp>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9010" y="2651208"/>
            <a:ext cx="4590481" cy="2088278"/>
          </a:xfrm>
          <a:prstGeom prst="rect">
            <a:avLst/>
          </a:prstGeom>
        </p:spPr>
      </p:pic>
    </p:spTree>
    <p:extLst>
      <p:ext uri="{BB962C8B-B14F-4D97-AF65-F5344CB8AC3E}">
        <p14:creationId xmlns:p14="http://schemas.microsoft.com/office/powerpoint/2010/main" val="3571599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7340" y="1406238"/>
            <a:ext cx="4266102" cy="2983826"/>
          </a:xfrm>
          <a:prstGeom prst="rect">
            <a:avLst/>
          </a:prstGeom>
        </p:spPr>
      </p:pic>
      <p:sp>
        <p:nvSpPr>
          <p:cNvPr id="2" name="Title 1"/>
          <p:cNvSpPr>
            <a:spLocks noGrp="1"/>
          </p:cNvSpPr>
          <p:nvPr>
            <p:ph type="title"/>
          </p:nvPr>
        </p:nvSpPr>
        <p:spPr>
          <a:xfrm>
            <a:off x="160924" y="70340"/>
            <a:ext cx="5416626" cy="642707"/>
          </a:xfrm>
        </p:spPr>
        <p:txBody>
          <a:bodyPr>
            <a:noAutofit/>
          </a:bodyPr>
          <a:lstStyle/>
          <a:p>
            <a:pPr>
              <a:lnSpc>
                <a:spcPct val="100000"/>
              </a:lnSpc>
            </a:pPr>
            <a:r>
              <a:rPr lang="en-US" sz="1800" b="1" dirty="0">
                <a:latin typeface="Verdana"/>
              </a:rPr>
              <a:t>Wilson </a:t>
            </a:r>
            <a:r>
              <a:rPr lang="en-US" sz="1800" b="1" dirty="0" err="1">
                <a:latin typeface="Verdana"/>
              </a:rPr>
              <a:t>Dslash</a:t>
            </a:r>
            <a:r>
              <a:rPr lang="en-US" sz="1800" b="1" dirty="0">
                <a:latin typeface="Verdana"/>
              </a:rPr>
              <a:t> Kernel From Lattice QCD Optimization</a:t>
            </a:r>
            <a:endParaRPr lang="en-US" sz="2000" b="1" dirty="0">
              <a:latin typeface="Verdana"/>
            </a:endParaRPr>
          </a:p>
        </p:txBody>
      </p:sp>
      <p:sp>
        <p:nvSpPr>
          <p:cNvPr id="8" name="Rectangle 7"/>
          <p:cNvSpPr/>
          <p:nvPr/>
        </p:nvSpPr>
        <p:spPr>
          <a:xfrm>
            <a:off x="160925" y="885082"/>
            <a:ext cx="5572618" cy="471411"/>
          </a:xfrm>
          <a:prstGeom prst="rect">
            <a:avLst/>
          </a:prstGeom>
        </p:spPr>
        <p:txBody>
          <a:bodyPr wrap="square" lIns="68579" tIns="34289" rIns="68579" bIns="34289">
            <a:spAutoFit/>
          </a:bodyPr>
          <a:lstStyle/>
          <a:p>
            <a:pPr defTabSz="685783">
              <a:lnSpc>
                <a:spcPct val="80000"/>
              </a:lnSpc>
            </a:pPr>
            <a:r>
              <a:rPr lang="fi-FI" sz="1600" i="1" dirty="0" err="1" smtClean="0">
                <a:solidFill>
                  <a:srgbClr val="000000"/>
                </a:solidFill>
                <a:latin typeface="Verdana"/>
                <a:cs typeface="Apple Chancery"/>
              </a:rPr>
              <a:t>Bálint</a:t>
            </a:r>
            <a:r>
              <a:rPr lang="fi-FI" sz="1600" i="1" dirty="0" smtClean="0">
                <a:solidFill>
                  <a:srgbClr val="000000"/>
                </a:solidFill>
                <a:latin typeface="Verdana"/>
                <a:cs typeface="Apple Chancery"/>
              </a:rPr>
              <a:t> </a:t>
            </a:r>
            <a:r>
              <a:rPr lang="fi-FI" sz="1600" i="1" dirty="0" err="1" smtClean="0">
                <a:solidFill>
                  <a:srgbClr val="000000"/>
                </a:solidFill>
                <a:latin typeface="Verdana"/>
                <a:cs typeface="Apple Chancery"/>
              </a:rPr>
              <a:t>Joó</a:t>
            </a:r>
            <a:r>
              <a:rPr lang="fi-FI" sz="1600" i="1" dirty="0" smtClean="0">
                <a:solidFill>
                  <a:srgbClr val="000000"/>
                </a:solidFill>
                <a:latin typeface="Verdana"/>
                <a:cs typeface="Apple Chancery"/>
              </a:rPr>
              <a:t>, </a:t>
            </a:r>
            <a:r>
              <a:rPr lang="fi-FI" sz="1600" i="1" dirty="0">
                <a:solidFill>
                  <a:srgbClr val="000000"/>
                </a:solidFill>
                <a:latin typeface="Verdana"/>
                <a:cs typeface="Apple Chancery"/>
              </a:rPr>
              <a:t>Mikhail Smelyanskiy, Dhiraj D. Kalamkar, Karthikeyan Vaidyanathan</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435502"/>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9</a:t>
            </a:r>
            <a:endParaRPr lang="en-US" sz="1400" dirty="0">
              <a:solidFill>
                <a:prstClr val="black"/>
              </a:solidFill>
              <a:latin typeface="Calibri"/>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38742" y="167960"/>
            <a:ext cx="755627" cy="959497"/>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91982" y="162960"/>
            <a:ext cx="757497" cy="959497"/>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42837" y="167960"/>
            <a:ext cx="757497" cy="959497"/>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00334" y="162960"/>
            <a:ext cx="763109" cy="959497"/>
          </a:xfrm>
          <a:prstGeom prst="rect">
            <a:avLst/>
          </a:prstGeom>
        </p:spPr>
      </p:pic>
      <p:sp>
        <p:nvSpPr>
          <p:cNvPr id="3" name="Rectangle 2"/>
          <p:cNvSpPr/>
          <p:nvPr/>
        </p:nvSpPr>
        <p:spPr>
          <a:xfrm>
            <a:off x="160925" y="1789159"/>
            <a:ext cx="4360029" cy="2870015"/>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marL="214308" indent="-214308" defTabSz="685783">
              <a:buFont typeface="Arial" panose="020B0604020202020204" pitchFamily="34" charset="0"/>
              <a:buChar char="•"/>
            </a:pPr>
            <a:r>
              <a:rPr lang="en-US" sz="1400" dirty="0">
                <a:solidFill>
                  <a:prstClr val="black"/>
                </a:solidFill>
                <a:latin typeface="AdvP6975"/>
              </a:rPr>
              <a:t>Explores the Wilson-</a:t>
            </a:r>
            <a:r>
              <a:rPr lang="en-US" sz="1400" dirty="0" err="1">
                <a:solidFill>
                  <a:prstClr val="black"/>
                </a:solidFill>
                <a:latin typeface="AdvP6975"/>
              </a:rPr>
              <a:t>Dslash</a:t>
            </a:r>
            <a:r>
              <a:rPr lang="en-US" sz="1400" dirty="0">
                <a:solidFill>
                  <a:prstClr val="black"/>
                </a:solidFill>
                <a:latin typeface="AdvP6975"/>
              </a:rPr>
              <a:t> kernel, a key kernel of LQCD calculations</a:t>
            </a:r>
          </a:p>
          <a:p>
            <a:pPr marL="557199" lvl="1" indent="-214308" defTabSz="685783">
              <a:buFont typeface="Arial" panose="020B0604020202020204" pitchFamily="34" charset="0"/>
              <a:buChar char="•"/>
            </a:pPr>
            <a:r>
              <a:rPr lang="en-US" sz="1400" dirty="0">
                <a:solidFill>
                  <a:prstClr val="black"/>
                </a:solidFill>
                <a:latin typeface="AdvP6975"/>
              </a:rPr>
              <a:t>Essentially a finite difference operator, similar in spirit to stencils</a:t>
            </a:r>
          </a:p>
          <a:p>
            <a:pPr marL="557199" lvl="1" indent="-214308" defTabSz="685783">
              <a:buFont typeface="Arial" panose="020B0604020202020204" pitchFamily="34" charset="0"/>
              <a:buChar char="•"/>
            </a:pPr>
            <a:r>
              <a:rPr lang="en-US" sz="1400" dirty="0">
                <a:solidFill>
                  <a:prstClr val="black"/>
                </a:solidFill>
                <a:latin typeface="AdvP6975"/>
              </a:rPr>
              <a:t>Code already written to exploit thread-level parallelism</a:t>
            </a:r>
          </a:p>
          <a:p>
            <a:pPr marL="557199" lvl="1" indent="-214308" defTabSz="685783">
              <a:buFont typeface="Arial" panose="020B0604020202020204" pitchFamily="34" charset="0"/>
              <a:buChar char="•"/>
            </a:pPr>
            <a:r>
              <a:rPr lang="en-US" sz="1400" dirty="0">
                <a:solidFill>
                  <a:prstClr val="black"/>
                </a:solidFill>
                <a:latin typeface="AdvP6975"/>
              </a:rPr>
              <a:t>Typically the computationally most expensive piece of larger composite operators</a:t>
            </a:r>
          </a:p>
          <a:p>
            <a:pPr marL="214308" indent="-214308" defTabSz="685783">
              <a:buFont typeface="Arial" panose="020B0604020202020204" pitchFamily="34" charset="0"/>
              <a:buChar char="•"/>
            </a:pPr>
            <a:r>
              <a:rPr lang="en-US" sz="1400" dirty="0">
                <a:solidFill>
                  <a:prstClr val="black"/>
                </a:solidFill>
                <a:latin typeface="AdvP6975"/>
              </a:rPr>
              <a:t>Optimizations, after comparing performance with a simple performance model, achieved:</a:t>
            </a:r>
          </a:p>
          <a:p>
            <a:pPr marL="557199" lvl="1" indent="-214308" defTabSz="685783">
              <a:buFont typeface="Arial" panose="020B0604020202020204" pitchFamily="34" charset="0"/>
              <a:buChar char="•"/>
            </a:pPr>
            <a:r>
              <a:rPr lang="en-US" sz="1400" dirty="0" smtClean="0">
                <a:solidFill>
                  <a:prstClr val="black"/>
                </a:solidFill>
                <a:latin typeface="AdvP6975"/>
              </a:rPr>
              <a:t>coprocessor: </a:t>
            </a:r>
            <a:r>
              <a:rPr lang="en-US" sz="1400" b="1" dirty="0">
                <a:solidFill>
                  <a:prstClr val="black"/>
                </a:solidFill>
                <a:latin typeface="AdvP6975"/>
              </a:rPr>
              <a:t>8-times speedup</a:t>
            </a:r>
          </a:p>
          <a:p>
            <a:pPr marL="557199" lvl="1" indent="-214308" defTabSz="685783">
              <a:buFont typeface="Arial" panose="020B0604020202020204" pitchFamily="34" charset="0"/>
              <a:buChar char="•"/>
            </a:pPr>
            <a:r>
              <a:rPr lang="en-US" sz="1400" dirty="0" smtClean="0">
                <a:solidFill>
                  <a:prstClr val="black"/>
                </a:solidFill>
                <a:latin typeface="AdvP6975"/>
              </a:rPr>
              <a:t>processor:     </a:t>
            </a:r>
            <a:r>
              <a:rPr lang="en-US" sz="1400" b="1" dirty="0" smtClean="0">
                <a:solidFill>
                  <a:prstClr val="black"/>
                </a:solidFill>
                <a:latin typeface="AdvP6975"/>
              </a:rPr>
              <a:t>2.6</a:t>
            </a:r>
            <a:r>
              <a:rPr lang="en-US" sz="1400" b="1" dirty="0">
                <a:solidFill>
                  <a:prstClr val="black"/>
                </a:solidFill>
                <a:latin typeface="AdvP6975"/>
              </a:rPr>
              <a:t>-times </a:t>
            </a:r>
            <a:r>
              <a:rPr lang="en-US" sz="1400" b="1" dirty="0" smtClean="0">
                <a:solidFill>
                  <a:prstClr val="black"/>
                </a:solidFill>
                <a:latin typeface="AdvP6975"/>
              </a:rPr>
              <a:t>speedup</a:t>
            </a:r>
            <a:br>
              <a:rPr lang="en-US" sz="1400" b="1" dirty="0" smtClean="0">
                <a:solidFill>
                  <a:prstClr val="black"/>
                </a:solidFill>
                <a:latin typeface="AdvP6975"/>
              </a:rPr>
            </a:br>
            <a:r>
              <a:rPr lang="en-US" sz="1400" b="1" dirty="0" smtClean="0">
                <a:solidFill>
                  <a:prstClr val="black"/>
                </a:solidFill>
                <a:latin typeface="AdvP6975"/>
              </a:rPr>
              <a:t>			 </a:t>
            </a:r>
            <a:r>
              <a:rPr lang="en-US" sz="1400" dirty="0">
                <a:solidFill>
                  <a:prstClr val="black"/>
                </a:solidFill>
                <a:latin typeface="AdvP6975"/>
              </a:rPr>
              <a:t>(over orig. code)</a:t>
            </a:r>
          </a:p>
        </p:txBody>
      </p:sp>
      <p:sp>
        <p:nvSpPr>
          <p:cNvPr id="11" name="Rectangle 10"/>
          <p:cNvSpPr/>
          <p:nvPr/>
        </p:nvSpPr>
        <p:spPr>
          <a:xfrm>
            <a:off x="4795579" y="4315784"/>
            <a:ext cx="4069627" cy="438581"/>
          </a:xfrm>
          <a:prstGeom prst="rect">
            <a:avLst/>
          </a:prstGeom>
        </p:spPr>
        <p:txBody>
          <a:bodyPr wrap="square" lIns="68579" tIns="34289" rIns="68579" bIns="34289">
            <a:spAutoFit/>
          </a:bodyPr>
          <a:lstStyle/>
          <a:p>
            <a:pPr algn="ctr" defTabSz="685783"/>
            <a:r>
              <a:rPr lang="en-US" sz="1200" dirty="0">
                <a:solidFill>
                  <a:prstClr val="black"/>
                </a:solidFill>
                <a:latin typeface="AdvP6C82"/>
              </a:rPr>
              <a:t>Performance of single node, single precision Wilson-</a:t>
            </a:r>
            <a:r>
              <a:rPr lang="en-US" sz="1200" dirty="0" err="1">
                <a:solidFill>
                  <a:prstClr val="black"/>
                </a:solidFill>
                <a:latin typeface="AdvP6C82"/>
              </a:rPr>
              <a:t>Dslash</a:t>
            </a:r>
            <a:r>
              <a:rPr lang="en-US" sz="1200" dirty="0">
                <a:solidFill>
                  <a:prstClr val="black"/>
                </a:solidFill>
                <a:latin typeface="AdvP6C82"/>
              </a:rPr>
              <a:t> with two-row compression on a variety of systems</a:t>
            </a:r>
            <a:endParaRPr lang="en-US" sz="1200" dirty="0">
              <a:solidFill>
                <a:prstClr val="black"/>
              </a:solidFill>
              <a:latin typeface="Calibri"/>
            </a:endParaRPr>
          </a:p>
        </p:txBody>
      </p:sp>
    </p:spTree>
    <p:extLst>
      <p:ext uri="{BB962C8B-B14F-4D97-AF65-F5344CB8AC3E}">
        <p14:creationId xmlns:p14="http://schemas.microsoft.com/office/powerpoint/2010/main" val="2131457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2" y="70078"/>
            <a:ext cx="8444320" cy="994172"/>
          </a:xfrm>
        </p:spPr>
        <p:txBody>
          <a:bodyPr/>
          <a:lstStyle/>
          <a:p>
            <a:r>
              <a:rPr lang="en-US" b="1" dirty="0" smtClean="0"/>
              <a:t>Lessons Learned</a:t>
            </a:r>
            <a:endParaRPr lang="en-US" b="1" dirty="0"/>
          </a:p>
        </p:txBody>
      </p:sp>
      <p:sp>
        <p:nvSpPr>
          <p:cNvPr id="3" name="Rectangle 2"/>
          <p:cNvSpPr/>
          <p:nvPr/>
        </p:nvSpPr>
        <p:spPr>
          <a:xfrm>
            <a:off x="281866" y="1063180"/>
            <a:ext cx="5171244" cy="3516345"/>
          </a:xfrm>
          <a:prstGeom prst="rect">
            <a:avLst/>
          </a:prstGeom>
        </p:spPr>
        <p:txBody>
          <a:bodyPr wrap="square" lIns="68579" tIns="34289" rIns="68579" bIns="34289">
            <a:spAutoFit/>
          </a:bodyPr>
          <a:lstStyle/>
          <a:p>
            <a:pPr marL="257168" indent="-257168" defTabSz="685783">
              <a:buFont typeface="+mj-lt"/>
              <a:buAutoNum type="arabicPeriod"/>
            </a:pPr>
            <a:r>
              <a:rPr lang="en-US" sz="1400" dirty="0">
                <a:solidFill>
                  <a:prstClr val="black"/>
                </a:solidFill>
                <a:latin typeface="Calibri"/>
              </a:rPr>
              <a:t>To exploit the system for maximum efficiency, it helps to have some model of the performance</a:t>
            </a:r>
          </a:p>
          <a:p>
            <a:pPr marL="600060" lvl="1" indent="-257168" defTabSz="685783">
              <a:buFont typeface="+mj-lt"/>
              <a:buAutoNum type="arabicPeriod"/>
            </a:pPr>
            <a:r>
              <a:rPr lang="en-US" sz="1400" dirty="0">
                <a:solidFill>
                  <a:prstClr val="black"/>
                </a:solidFill>
                <a:latin typeface="Calibri"/>
              </a:rPr>
              <a:t>Is the computation memory or compute bound? </a:t>
            </a:r>
          </a:p>
          <a:p>
            <a:pPr marL="600060" lvl="1" indent="-257168" defTabSz="685783">
              <a:buFont typeface="+mj-lt"/>
              <a:buAutoNum type="arabicPeriod"/>
            </a:pPr>
            <a:r>
              <a:rPr lang="en-US" sz="1400" dirty="0">
                <a:solidFill>
                  <a:prstClr val="black"/>
                </a:solidFill>
                <a:latin typeface="Calibri"/>
              </a:rPr>
              <a:t>Can expected performance be related to system parameters?</a:t>
            </a:r>
          </a:p>
          <a:p>
            <a:pPr marL="257168" indent="-257168" defTabSz="685783">
              <a:buFont typeface="+mj-lt"/>
              <a:buAutoNum type="arabicPeriod"/>
            </a:pPr>
            <a:r>
              <a:rPr lang="en-US" sz="1400" dirty="0">
                <a:solidFill>
                  <a:prstClr val="black"/>
                </a:solidFill>
                <a:latin typeface="Calibri"/>
              </a:rPr>
              <a:t>Just threading for parallelism was not sufficient </a:t>
            </a:r>
          </a:p>
          <a:p>
            <a:pPr marL="600060" lvl="1" indent="-257168" defTabSz="685783">
              <a:buFont typeface="+mj-lt"/>
              <a:buAutoNum type="arabicPeriod"/>
            </a:pPr>
            <a:r>
              <a:rPr lang="en-US" sz="1400" dirty="0">
                <a:solidFill>
                  <a:prstClr val="black"/>
                </a:solidFill>
                <a:latin typeface="Calibri"/>
              </a:rPr>
              <a:t>Vectorization, prefetching, blocking, and some synchronization were also needed</a:t>
            </a:r>
          </a:p>
          <a:p>
            <a:pPr marL="257168" indent="-257168" defTabSz="685783">
              <a:buFont typeface="+mj-lt"/>
              <a:buAutoNum type="arabicPeriod"/>
            </a:pPr>
            <a:r>
              <a:rPr lang="en-US" sz="1400" dirty="0">
                <a:solidFill>
                  <a:prstClr val="black"/>
                </a:solidFill>
                <a:latin typeface="Calibri"/>
              </a:rPr>
              <a:t>Be prepared for surprises!</a:t>
            </a:r>
          </a:p>
          <a:p>
            <a:pPr marL="600060" lvl="1" indent="-257168" defTabSz="685783">
              <a:buFont typeface="+mj-lt"/>
              <a:buAutoNum type="arabicPeriod"/>
            </a:pPr>
            <a:r>
              <a:rPr lang="en-US" sz="1400" dirty="0">
                <a:solidFill>
                  <a:prstClr val="black"/>
                </a:solidFill>
                <a:latin typeface="Calibri"/>
              </a:rPr>
              <a:t>Barrier improvements made a difference</a:t>
            </a:r>
          </a:p>
          <a:p>
            <a:pPr marL="600060" lvl="1" indent="-257168" defTabSz="685783">
              <a:buFont typeface="+mj-lt"/>
              <a:buAutoNum type="arabicPeriod"/>
            </a:pPr>
            <a:r>
              <a:rPr lang="en-US" sz="1400" dirty="0">
                <a:solidFill>
                  <a:prstClr val="black"/>
                </a:solidFill>
                <a:latin typeface="Calibri"/>
              </a:rPr>
              <a:t>We found that an SOA-length half the vector length was more performant than the full vector length</a:t>
            </a:r>
          </a:p>
          <a:p>
            <a:pPr marL="257168" indent="-257168" defTabSz="685783">
              <a:buFont typeface="+mj-lt"/>
              <a:buAutoNum type="arabicPeriod"/>
            </a:pPr>
            <a:r>
              <a:rPr lang="en-US" sz="1400" dirty="0">
                <a:solidFill>
                  <a:prstClr val="black"/>
                </a:solidFill>
                <a:latin typeface="Calibri"/>
              </a:rPr>
              <a:t>Domain-specific code generators can be helpful</a:t>
            </a:r>
          </a:p>
          <a:p>
            <a:pPr marL="600060" lvl="1" indent="-257168" defTabSz="685783">
              <a:buFont typeface="+mj-lt"/>
              <a:buAutoNum type="arabicPeriod"/>
            </a:pPr>
            <a:r>
              <a:rPr lang="en-US" sz="1400" dirty="0">
                <a:solidFill>
                  <a:prstClr val="black"/>
                </a:solidFill>
                <a:latin typeface="Calibri"/>
              </a:rPr>
              <a:t>Need not be super sophisticated</a:t>
            </a:r>
          </a:p>
          <a:p>
            <a:pPr marL="600060" lvl="1" indent="-257168" defTabSz="685783">
              <a:buFont typeface="+mj-lt"/>
              <a:buAutoNum type="arabicPeriod"/>
            </a:pPr>
            <a:r>
              <a:rPr lang="en-US" sz="1400" dirty="0">
                <a:solidFill>
                  <a:prstClr val="black"/>
                </a:solidFill>
                <a:latin typeface="Calibri"/>
              </a:rPr>
              <a:t>Can lower the pain of exploring certain optimizations (e.g., strategies to load, </a:t>
            </a:r>
            <a:r>
              <a:rPr lang="en-US" sz="1400" dirty="0" err="1">
                <a:solidFill>
                  <a:prstClr val="black"/>
                </a:solidFill>
                <a:latin typeface="Calibri"/>
              </a:rPr>
              <a:t>prefetch</a:t>
            </a:r>
            <a:r>
              <a:rPr lang="en-US" sz="1400" dirty="0">
                <a:solidFill>
                  <a:prstClr val="black"/>
                </a:solidFill>
                <a:latin typeface="Calibri"/>
              </a:rPr>
              <a:t>, etc.)</a:t>
            </a:r>
          </a:p>
          <a:p>
            <a:pPr marL="600060" lvl="1" indent="-257168" defTabSz="685783">
              <a:buFont typeface="+mj-lt"/>
              <a:buAutoNum type="arabicPeriod"/>
            </a:pPr>
            <a:r>
              <a:rPr lang="en-US" sz="1400" dirty="0">
                <a:solidFill>
                  <a:prstClr val="black"/>
                </a:solidFill>
                <a:latin typeface="Calibri"/>
              </a:rPr>
              <a:t>Can also help with performance on other architectures</a:t>
            </a:r>
          </a:p>
        </p:txBody>
      </p:sp>
      <p:sp>
        <p:nvSpPr>
          <p:cNvPr id="4" name="Rectangle 3"/>
          <p:cNvSpPr/>
          <p:nvPr/>
        </p:nvSpPr>
        <p:spPr>
          <a:xfrm>
            <a:off x="5546327" y="3836799"/>
            <a:ext cx="3474035" cy="946412"/>
          </a:xfrm>
          <a:prstGeom prst="rect">
            <a:avLst/>
          </a:prstGeom>
        </p:spPr>
        <p:txBody>
          <a:bodyPr wrap="square" lIns="68579" tIns="34289" rIns="68579" bIns="34289">
            <a:spAutoFit/>
          </a:bodyPr>
          <a:lstStyle/>
          <a:p>
            <a:pPr defTabSz="685783"/>
            <a:r>
              <a:rPr lang="en-US" sz="1400" dirty="0">
                <a:solidFill>
                  <a:prstClr val="black"/>
                </a:solidFill>
                <a:latin typeface="AdvP6C82"/>
              </a:rPr>
              <a:t>A graphical illustration of the Wilson-</a:t>
            </a:r>
            <a:r>
              <a:rPr lang="en-US" sz="1400" dirty="0" err="1">
                <a:solidFill>
                  <a:prstClr val="black"/>
                </a:solidFill>
                <a:latin typeface="AdvP6C82"/>
              </a:rPr>
              <a:t>Dslash</a:t>
            </a:r>
            <a:r>
              <a:rPr lang="en-US" sz="1400" dirty="0">
                <a:solidFill>
                  <a:prstClr val="black"/>
                </a:solidFill>
                <a:latin typeface="AdvP6C82"/>
              </a:rPr>
              <a:t> operator. Sites are </a:t>
            </a:r>
            <a:r>
              <a:rPr lang="en-US" sz="1400" dirty="0" err="1">
                <a:solidFill>
                  <a:prstClr val="black"/>
                </a:solidFill>
                <a:latin typeface="AdvP6C82"/>
              </a:rPr>
              <a:t>checkerboarded</a:t>
            </a:r>
            <a:r>
              <a:rPr lang="en-US" sz="1400" dirty="0">
                <a:solidFill>
                  <a:prstClr val="black"/>
                </a:solidFill>
                <a:latin typeface="AdvP6C82"/>
              </a:rPr>
              <a:t>. A given site needs its nearest neighbors (of opposite color).</a:t>
            </a:r>
            <a:endParaRPr lang="en-US" sz="1400" dirty="0">
              <a:solidFill>
                <a:prstClr val="black"/>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4955" y="1264802"/>
            <a:ext cx="2779898" cy="2503770"/>
          </a:xfrm>
          <a:prstGeom prst="rect">
            <a:avLst/>
          </a:prstGeom>
        </p:spPr>
      </p:pic>
    </p:spTree>
    <p:extLst>
      <p:ext uri="{BB962C8B-B14F-4D97-AF65-F5344CB8AC3E}">
        <p14:creationId xmlns:p14="http://schemas.microsoft.com/office/powerpoint/2010/main" val="4192696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02" y="136493"/>
            <a:ext cx="5416626" cy="584279"/>
          </a:xfrm>
        </p:spPr>
        <p:txBody>
          <a:bodyPr>
            <a:noAutofit/>
          </a:bodyPr>
          <a:lstStyle/>
          <a:p>
            <a:pPr>
              <a:lnSpc>
                <a:spcPct val="100000"/>
              </a:lnSpc>
            </a:pPr>
            <a:r>
              <a:rPr lang="en-US" sz="1800" b="1" dirty="0">
                <a:latin typeface="Verdana"/>
              </a:rPr>
              <a:t>Cosmic Microwave Background Analysis: Nested Parallelism In Practice</a:t>
            </a:r>
            <a:endParaRPr lang="en-US" sz="2000" b="1" dirty="0">
              <a:latin typeface="Verdana"/>
            </a:endParaRPr>
          </a:p>
        </p:txBody>
      </p:sp>
      <p:sp>
        <p:nvSpPr>
          <p:cNvPr id="8" name="Rectangle 7"/>
          <p:cNvSpPr/>
          <p:nvPr/>
        </p:nvSpPr>
        <p:spPr>
          <a:xfrm>
            <a:off x="88542" y="973844"/>
            <a:ext cx="5572618" cy="471411"/>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James P. Briggs, Simon J. Pennycook, James R. Fergusson, Juha </a:t>
            </a:r>
            <a:r>
              <a:rPr lang="fi-FI" sz="1600" i="1" dirty="0" smtClean="0">
                <a:solidFill>
                  <a:srgbClr val="000000"/>
                </a:solidFill>
                <a:latin typeface="Verdana"/>
                <a:cs typeface="Apple Chancery"/>
              </a:rPr>
              <a:t>Jäykkä, </a:t>
            </a:r>
            <a:r>
              <a:rPr lang="fi-FI" sz="1600" i="1" dirty="0">
                <a:solidFill>
                  <a:srgbClr val="000000"/>
                </a:solidFill>
                <a:latin typeface="Verdana"/>
                <a:cs typeface="Apple Chancery"/>
              </a:rPr>
              <a:t>Edward P. Shellard</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88542" y="529645"/>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10</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5772" y="436534"/>
            <a:ext cx="75562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12922" y="435355"/>
            <a:ext cx="75375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2289" y="435355"/>
            <a:ext cx="755627" cy="9594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4824" y="435355"/>
            <a:ext cx="751886" cy="959497"/>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66709" y="435355"/>
            <a:ext cx="742535" cy="959497"/>
          </a:xfrm>
          <a:prstGeom prst="rect">
            <a:avLst/>
          </a:prstGeom>
        </p:spPr>
      </p:pic>
      <p:sp>
        <p:nvSpPr>
          <p:cNvPr id="3" name="Rectangle 2"/>
          <p:cNvSpPr/>
          <p:nvPr/>
        </p:nvSpPr>
        <p:spPr>
          <a:xfrm>
            <a:off x="171758" y="1580833"/>
            <a:ext cx="4336678" cy="3085458"/>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400" dirty="0">
                <a:solidFill>
                  <a:prstClr val="black"/>
                </a:solidFill>
                <a:latin typeface="Calibri"/>
              </a:rPr>
              <a:t>Discuss the steps taken to optimize and modernize modal via our port to a many-core architecture</a:t>
            </a:r>
          </a:p>
          <a:p>
            <a:pPr marL="214308" indent="-214308" defTabSz="685783">
              <a:buFont typeface="Arial" panose="020B0604020202020204" pitchFamily="34" charset="0"/>
              <a:buChar char="•"/>
            </a:pPr>
            <a:r>
              <a:rPr lang="en-US" sz="1400" dirty="0">
                <a:solidFill>
                  <a:prstClr val="black"/>
                </a:solidFill>
                <a:latin typeface="Calibri"/>
              </a:rPr>
              <a:t>Modal is a cosmological statistical analysis code developed at the University of Cambridge</a:t>
            </a:r>
          </a:p>
          <a:p>
            <a:pPr defTabSz="685783"/>
            <a:r>
              <a:rPr lang="en-US" sz="1400" dirty="0">
                <a:solidFill>
                  <a:prstClr val="black"/>
                </a:solidFill>
                <a:latin typeface="Calibri"/>
              </a:rPr>
              <a:t>Found that nested parallelism was required to:</a:t>
            </a:r>
          </a:p>
          <a:p>
            <a:pPr marL="214308" indent="-214308" defTabSz="685783">
              <a:buFont typeface="Arial" panose="020B0604020202020204" pitchFamily="34" charset="0"/>
              <a:buChar char="•"/>
            </a:pPr>
            <a:r>
              <a:rPr lang="en-US" sz="1400" dirty="0">
                <a:solidFill>
                  <a:prstClr val="black"/>
                </a:solidFill>
                <a:latin typeface="Calibri"/>
              </a:rPr>
              <a:t>Achieve higher levels of performance </a:t>
            </a:r>
          </a:p>
          <a:p>
            <a:pPr marL="214308" indent="-214308" defTabSz="685783">
              <a:buFont typeface="Arial" panose="020B0604020202020204" pitchFamily="34" charset="0"/>
              <a:buChar char="•"/>
            </a:pPr>
            <a:r>
              <a:rPr lang="en-US" sz="1400" dirty="0">
                <a:solidFill>
                  <a:prstClr val="black"/>
                </a:solidFill>
                <a:latin typeface="Calibri"/>
              </a:rPr>
              <a:t>Reduce the memory footprint</a:t>
            </a:r>
          </a:p>
          <a:p>
            <a:pPr defTabSz="685783"/>
            <a:r>
              <a:rPr lang="en-US" sz="1400" dirty="0">
                <a:solidFill>
                  <a:prstClr val="black"/>
                </a:solidFill>
                <a:latin typeface="Calibri"/>
              </a:rPr>
              <a:t>Compare various </a:t>
            </a:r>
            <a:r>
              <a:rPr lang="en-US" sz="1400" dirty="0" smtClean="0">
                <a:solidFill>
                  <a:prstClr val="black"/>
                </a:solidFill>
                <a:latin typeface="Calibri"/>
              </a:rPr>
              <a:t>OpenMP</a:t>
            </a:r>
            <a:r>
              <a:rPr lang="en-US" sz="1400" dirty="0" smtClean="0">
                <a:solidFill>
                  <a:srgbClr val="A6A6A6"/>
                </a:solidFill>
                <a:latin typeface="Calibri"/>
              </a:rPr>
              <a:t>*</a:t>
            </a:r>
            <a:r>
              <a:rPr lang="en-US" sz="1400" dirty="0" smtClean="0">
                <a:solidFill>
                  <a:prstClr val="black"/>
                </a:solidFill>
                <a:latin typeface="Calibri"/>
              </a:rPr>
              <a:t> </a:t>
            </a:r>
            <a:r>
              <a:rPr lang="en-US" sz="1400" dirty="0">
                <a:solidFill>
                  <a:prstClr val="black"/>
                </a:solidFill>
                <a:latin typeface="Calibri"/>
              </a:rPr>
              <a:t>nested parallelism approaches and discussed:</a:t>
            </a:r>
          </a:p>
          <a:p>
            <a:pPr marL="214308" indent="-214308" defTabSz="685783">
              <a:buFont typeface="Arial" panose="020B0604020202020204" pitchFamily="34" charset="0"/>
              <a:buChar char="•"/>
            </a:pPr>
            <a:r>
              <a:rPr lang="en-US" sz="1400" dirty="0">
                <a:solidFill>
                  <a:prstClr val="black"/>
                </a:solidFill>
                <a:latin typeface="Calibri"/>
              </a:rPr>
              <a:t>The strengths and weaknesses of each </a:t>
            </a:r>
          </a:p>
          <a:p>
            <a:pPr marL="214308" indent="-214308" defTabSz="685783">
              <a:buFont typeface="Arial" panose="020B0604020202020204" pitchFamily="34" charset="0"/>
              <a:buChar char="•"/>
            </a:pPr>
            <a:r>
              <a:rPr lang="en-US" sz="1400" dirty="0">
                <a:solidFill>
                  <a:prstClr val="black"/>
                </a:solidFill>
                <a:latin typeface="Calibri"/>
              </a:rPr>
              <a:t>Their increasing relevance to future microarchitectures</a:t>
            </a:r>
          </a:p>
          <a:p>
            <a:pPr marL="214308" indent="-214308" defTabSz="685783">
              <a:buFont typeface="Arial" panose="020B0604020202020204" pitchFamily="34" charset="0"/>
              <a:buChar char="•"/>
            </a:pPr>
            <a:endParaRPr lang="en-US" sz="1400" dirty="0">
              <a:solidFill>
                <a:prstClr val="black"/>
              </a:solidFill>
              <a:latin typeface="Calibri"/>
            </a:endParaRPr>
          </a:p>
          <a:p>
            <a:pPr defTabSz="685783"/>
            <a:r>
              <a:rPr lang="en-US" sz="1400" dirty="0">
                <a:solidFill>
                  <a:prstClr val="black"/>
                </a:solidFill>
                <a:latin typeface="Calibri"/>
              </a:rPr>
              <a:t>These changes improved performance close to </a:t>
            </a:r>
            <a:r>
              <a:rPr lang="en-US" sz="1400" b="1" dirty="0">
                <a:solidFill>
                  <a:prstClr val="black"/>
                </a:solidFill>
                <a:latin typeface="Calibri"/>
              </a:rPr>
              <a:t>100-times</a:t>
            </a:r>
            <a:r>
              <a:rPr lang="en-US" sz="1400" dirty="0">
                <a:solidFill>
                  <a:prstClr val="black"/>
                </a:solidFill>
                <a:latin typeface="Calibri"/>
              </a:rPr>
              <a:t> on </a:t>
            </a:r>
            <a:r>
              <a:rPr lang="en-US" sz="1400" dirty="0" smtClean="0">
                <a:solidFill>
                  <a:prstClr val="black"/>
                </a:solidFill>
                <a:latin typeface="Calibri"/>
              </a:rPr>
              <a:t>processors and coprocessors.</a:t>
            </a:r>
            <a:endParaRPr lang="en-US" sz="1400" dirty="0">
              <a:solidFill>
                <a:prstClr val="black"/>
              </a:solidFill>
              <a:latin typeface="Calibri"/>
            </a:endParaRPr>
          </a:p>
        </p:txBody>
      </p:sp>
      <p:sp>
        <p:nvSpPr>
          <p:cNvPr id="11" name="Rectangle 10"/>
          <p:cNvSpPr/>
          <p:nvPr/>
        </p:nvSpPr>
        <p:spPr>
          <a:xfrm>
            <a:off x="5201649" y="4420074"/>
            <a:ext cx="3496252" cy="288539"/>
          </a:xfrm>
          <a:prstGeom prst="rect">
            <a:avLst/>
          </a:prstGeom>
        </p:spPr>
        <p:txBody>
          <a:bodyPr wrap="square" lIns="68579" tIns="34289" rIns="68579" bIns="34289">
            <a:spAutoFit/>
          </a:bodyPr>
          <a:lstStyle/>
          <a:p>
            <a:pPr algn="ctr" defTabSz="685783"/>
            <a:r>
              <a:rPr lang="en-US" sz="1400" dirty="0">
                <a:solidFill>
                  <a:prstClr val="black"/>
                </a:solidFill>
                <a:latin typeface="AdvP6C82"/>
              </a:rPr>
              <a:t>Speed-up at each stage of optimization.</a:t>
            </a:r>
            <a:endParaRPr lang="en-US" sz="1400" dirty="0">
              <a:solidFill>
                <a:prstClr val="black"/>
              </a:solidFill>
              <a:latin typeface="Calibri"/>
            </a:endParaRPr>
          </a:p>
        </p:txBody>
      </p:sp>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27487" y="1808098"/>
            <a:ext cx="4381757" cy="2610797"/>
          </a:xfrm>
          <a:prstGeom prst="rect">
            <a:avLst/>
          </a:prstGeom>
        </p:spPr>
      </p:pic>
    </p:spTree>
    <p:extLst>
      <p:ext uri="{BB962C8B-B14F-4D97-AF65-F5344CB8AC3E}">
        <p14:creationId xmlns:p14="http://schemas.microsoft.com/office/powerpoint/2010/main" val="365103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1" y="-135864"/>
            <a:ext cx="9058849" cy="994172"/>
          </a:xfrm>
        </p:spPr>
        <p:txBody>
          <a:bodyPr/>
          <a:lstStyle/>
          <a:p>
            <a:r>
              <a:rPr lang="en-US" b="1" dirty="0" smtClean="0"/>
              <a:t>Nested Parallelism on Intel® Xeon Phi™ Coprocessors</a:t>
            </a:r>
            <a:endParaRPr lang="en-US" b="1" dirty="0"/>
          </a:p>
        </p:txBody>
      </p:sp>
      <p:sp>
        <p:nvSpPr>
          <p:cNvPr id="6" name="Rectangle 5"/>
          <p:cNvSpPr/>
          <p:nvPr/>
        </p:nvSpPr>
        <p:spPr>
          <a:xfrm>
            <a:off x="225023" y="3825910"/>
            <a:ext cx="3992733" cy="727121"/>
          </a:xfrm>
          <a:prstGeom prst="rect">
            <a:avLst/>
          </a:prstGeom>
        </p:spPr>
        <p:txBody>
          <a:bodyPr wrap="square" lIns="68579" tIns="34289" rIns="68579" bIns="34289">
            <a:spAutoFit/>
          </a:bodyPr>
          <a:lstStyle/>
          <a:p>
            <a:pPr defTabSz="685783"/>
            <a:r>
              <a:rPr lang="en-US" sz="1400" dirty="0">
                <a:solidFill>
                  <a:prstClr val="black"/>
                </a:solidFill>
                <a:latin typeface="AdvP6C82"/>
              </a:rPr>
              <a:t>Nested Parallelism runtime comparison on </a:t>
            </a:r>
            <a:r>
              <a:rPr lang="en-US" sz="1400" dirty="0" smtClean="0">
                <a:solidFill>
                  <a:prstClr val="black"/>
                </a:solidFill>
                <a:latin typeface="AdvP6C82"/>
              </a:rPr>
              <a:t/>
            </a:r>
            <a:br>
              <a:rPr lang="en-US" sz="1400" dirty="0" smtClean="0">
                <a:solidFill>
                  <a:prstClr val="black"/>
                </a:solidFill>
                <a:latin typeface="AdvP6C82"/>
              </a:rPr>
            </a:br>
            <a:r>
              <a:rPr lang="en-US" sz="1400" dirty="0" smtClean="0">
                <a:solidFill>
                  <a:prstClr val="black"/>
                </a:solidFill>
                <a:latin typeface="AdvP6C82"/>
              </a:rPr>
              <a:t>Intel® </a:t>
            </a:r>
            <a:r>
              <a:rPr lang="en-US" sz="1400" dirty="0">
                <a:solidFill>
                  <a:prstClr val="black"/>
                </a:solidFill>
                <a:latin typeface="AdvP6C82"/>
              </a:rPr>
              <a:t>Xeon </a:t>
            </a:r>
            <a:r>
              <a:rPr lang="en-US" sz="1400" dirty="0" smtClean="0">
                <a:solidFill>
                  <a:prstClr val="black"/>
                </a:solidFill>
                <a:latin typeface="AdvP6C82"/>
              </a:rPr>
              <a:t>Phi™ </a:t>
            </a:r>
            <a:r>
              <a:rPr lang="en-US" sz="1400" dirty="0">
                <a:solidFill>
                  <a:prstClr val="black"/>
                </a:solidFill>
                <a:latin typeface="AdvP6C82"/>
              </a:rPr>
              <a:t>coprocessor for a range of problem sizes</a:t>
            </a:r>
            <a:endParaRPr lang="en-US" sz="1400" dirty="0">
              <a:solidFill>
                <a:prstClr val="black"/>
              </a:solidFill>
              <a:latin typeface="Calibri"/>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758" y="663047"/>
            <a:ext cx="4045999" cy="3197463"/>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8591" y="1034192"/>
            <a:ext cx="3909745" cy="3106075"/>
          </a:xfrm>
          <a:prstGeom prst="rect">
            <a:avLst/>
          </a:prstGeom>
        </p:spPr>
      </p:pic>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5"/>
              </a:rPr>
              <a:t>http://www.intel.com/performance</a:t>
            </a:r>
            <a:r>
              <a:rPr lang="en-US" sz="500" dirty="0">
                <a:solidFill>
                  <a:prstClr val="black"/>
                </a:solidFill>
                <a:latin typeface="Verdana"/>
              </a:rPr>
              <a:t>. Configurations information is available in the book where the numbers are published.</a:t>
            </a:r>
          </a:p>
        </p:txBody>
      </p:sp>
      <p:sp>
        <p:nvSpPr>
          <p:cNvPr id="11" name="Rectangle 10"/>
          <p:cNvSpPr/>
          <p:nvPr/>
        </p:nvSpPr>
        <p:spPr>
          <a:xfrm>
            <a:off x="4558589" y="4114933"/>
            <a:ext cx="4572000" cy="715578"/>
          </a:xfrm>
          <a:prstGeom prst="rect">
            <a:avLst/>
          </a:prstGeom>
        </p:spPr>
        <p:txBody>
          <a:bodyPr lIns="68579" tIns="34289" rIns="68579" bIns="34289">
            <a:spAutoFit/>
          </a:bodyPr>
          <a:lstStyle/>
          <a:p>
            <a:pPr algn="ctr" defTabSz="685783"/>
            <a:r>
              <a:rPr lang="en-US" sz="1400" dirty="0">
                <a:solidFill>
                  <a:prstClr val="black"/>
                </a:solidFill>
                <a:latin typeface="AdvP6C82"/>
              </a:rPr>
              <a:t>Runtime comparison for different values of </a:t>
            </a:r>
            <a:r>
              <a:rPr lang="en-US" sz="1400" dirty="0">
                <a:solidFill>
                  <a:prstClr val="black"/>
                </a:solidFill>
                <a:latin typeface="AdvP9011"/>
              </a:rPr>
              <a:t>KMP_BLOCKTIME </a:t>
            </a:r>
            <a:r>
              <a:rPr lang="en-US" sz="1400" dirty="0">
                <a:solidFill>
                  <a:prstClr val="black"/>
                </a:solidFill>
                <a:latin typeface="AdvP6C82"/>
              </a:rPr>
              <a:t>on an </a:t>
            </a:r>
            <a:r>
              <a:rPr lang="en-US" sz="1400" dirty="0" smtClean="0">
                <a:solidFill>
                  <a:prstClr val="black"/>
                </a:solidFill>
                <a:latin typeface="AdvP6C82"/>
              </a:rPr>
              <a:t/>
            </a:r>
            <a:br>
              <a:rPr lang="en-US" sz="1400" dirty="0" smtClean="0">
                <a:solidFill>
                  <a:prstClr val="black"/>
                </a:solidFill>
                <a:latin typeface="AdvP6C82"/>
              </a:rPr>
            </a:br>
            <a:r>
              <a:rPr lang="en-US" sz="1400" dirty="0" smtClean="0">
                <a:solidFill>
                  <a:prstClr val="black"/>
                </a:solidFill>
                <a:latin typeface="AdvP6C82"/>
              </a:rPr>
              <a:t>Intel® </a:t>
            </a:r>
            <a:r>
              <a:rPr lang="en-US" sz="1400" dirty="0">
                <a:solidFill>
                  <a:prstClr val="black"/>
                </a:solidFill>
                <a:latin typeface="AdvP6C82"/>
              </a:rPr>
              <a:t>Xeon </a:t>
            </a:r>
            <a:r>
              <a:rPr lang="en-US" sz="1400" dirty="0" smtClean="0">
                <a:solidFill>
                  <a:prstClr val="black"/>
                </a:solidFill>
                <a:latin typeface="AdvP6C82"/>
              </a:rPr>
              <a:t>Phi™ </a:t>
            </a:r>
            <a:r>
              <a:rPr lang="en-US" sz="1400" dirty="0">
                <a:solidFill>
                  <a:prstClr val="black"/>
                </a:solidFill>
                <a:latin typeface="AdvP6C82"/>
              </a:rPr>
              <a:t>coprocessor.</a:t>
            </a:r>
            <a:endParaRPr lang="en-US" sz="1400" dirty="0">
              <a:solidFill>
                <a:prstClr val="black"/>
              </a:solidFill>
              <a:latin typeface="Calibri"/>
            </a:endParaRPr>
          </a:p>
        </p:txBody>
      </p:sp>
      <p:sp>
        <p:nvSpPr>
          <p:cNvPr id="12" name="Rectangle 11"/>
          <p:cNvSpPr/>
          <p:nvPr/>
        </p:nvSpPr>
        <p:spPr>
          <a:xfrm>
            <a:off x="4726568" y="639019"/>
            <a:ext cx="4220492" cy="438580"/>
          </a:xfrm>
          <a:prstGeom prst="rect">
            <a:avLst/>
          </a:prstGeom>
        </p:spPr>
        <p:txBody>
          <a:bodyPr wrap="square" lIns="68579" tIns="34289" rIns="68579" bIns="34289">
            <a:spAutoFit/>
          </a:bodyPr>
          <a:lstStyle/>
          <a:p>
            <a:pPr algn="ctr" defTabSz="685783"/>
            <a:r>
              <a:rPr lang="en-US" sz="1200" dirty="0">
                <a:solidFill>
                  <a:prstClr val="black"/>
                </a:solidFill>
                <a:latin typeface="Calibri"/>
              </a:rPr>
              <a:t>Reduce nested parallelism overhead with “Hot teams”: as the </a:t>
            </a:r>
            <a:r>
              <a:rPr lang="en-US" sz="1200" dirty="0" smtClean="0">
                <a:solidFill>
                  <a:prstClr val="black"/>
                </a:solidFill>
                <a:latin typeface="Calibri"/>
              </a:rPr>
              <a:t>OpenMP* </a:t>
            </a:r>
            <a:r>
              <a:rPr lang="en-US" sz="1200" dirty="0">
                <a:solidFill>
                  <a:prstClr val="black"/>
                </a:solidFill>
                <a:latin typeface="Calibri"/>
              </a:rPr>
              <a:t>worker threads are created once per program</a:t>
            </a:r>
          </a:p>
        </p:txBody>
      </p:sp>
    </p:spTree>
    <p:extLst>
      <p:ext uri="{BB962C8B-B14F-4D97-AF65-F5344CB8AC3E}">
        <p14:creationId xmlns:p14="http://schemas.microsoft.com/office/powerpoint/2010/main" val="26795481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86" y="131105"/>
            <a:ext cx="5416626" cy="642707"/>
          </a:xfrm>
        </p:spPr>
        <p:txBody>
          <a:bodyPr>
            <a:noAutofit/>
          </a:bodyPr>
          <a:lstStyle/>
          <a:p>
            <a:pPr>
              <a:lnSpc>
                <a:spcPct val="100000"/>
              </a:lnSpc>
            </a:pPr>
            <a:r>
              <a:rPr lang="en-US" sz="1800" b="1" dirty="0">
                <a:latin typeface="Verdana"/>
              </a:rPr>
              <a:t>Visual Search Optimization</a:t>
            </a:r>
            <a:br>
              <a:rPr lang="en-US" sz="1800" b="1" dirty="0">
                <a:latin typeface="Verdana"/>
              </a:rPr>
            </a:br>
            <a:endParaRPr lang="en-US" sz="2000" b="1" dirty="0">
              <a:latin typeface="Verdana"/>
            </a:endParaRPr>
          </a:p>
        </p:txBody>
      </p:sp>
      <p:sp>
        <p:nvSpPr>
          <p:cNvPr id="8" name="Rectangle 7"/>
          <p:cNvSpPr/>
          <p:nvPr/>
        </p:nvSpPr>
        <p:spPr>
          <a:xfrm>
            <a:off x="171758" y="694832"/>
            <a:ext cx="5572618" cy="865365"/>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Prashanth Thinakaran, Diana Guttman, Mahmut Taylan Kandemir, Meenakshi Arunachalam,</a:t>
            </a:r>
          </a:p>
          <a:p>
            <a:pPr defTabSz="685783">
              <a:lnSpc>
                <a:spcPct val="80000"/>
              </a:lnSpc>
            </a:pPr>
            <a:r>
              <a:rPr lang="fi-FI" sz="1600" i="1" dirty="0">
                <a:solidFill>
                  <a:srgbClr val="000000"/>
                </a:solidFill>
                <a:latin typeface="Verdana"/>
                <a:cs typeface="Apple Chancery"/>
              </a:rPr>
              <a:t>Rahul Khanna, Praveen Yedlapalli, Narayan Ranganathan</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82590" y="210085"/>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11</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573" y="60128"/>
            <a:ext cx="75562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1135" y="54544"/>
            <a:ext cx="75375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55826" y="54544"/>
            <a:ext cx="757497" cy="9594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5194" y="54545"/>
            <a:ext cx="753757" cy="959497"/>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49165" y="1014040"/>
            <a:ext cx="759368" cy="959497"/>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04793" y="1008456"/>
            <a:ext cx="763109" cy="959497"/>
          </a:xfrm>
          <a:prstGeom prst="rect">
            <a:avLst/>
          </a:prstGeom>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53250" y="1008455"/>
            <a:ext cx="755627" cy="959497"/>
          </a:xfrm>
          <a:prstGeom prst="rect">
            <a:avLst/>
          </a:prstGeom>
        </p:spPr>
      </p:pic>
      <p:sp>
        <p:nvSpPr>
          <p:cNvPr id="15" name="TextBox 14"/>
          <p:cNvSpPr txBox="1"/>
          <p:nvPr/>
        </p:nvSpPr>
        <p:spPr>
          <a:xfrm>
            <a:off x="233795" y="1630558"/>
            <a:ext cx="6043013" cy="1823575"/>
          </a:xfrm>
          <a:prstGeom prst="rect">
            <a:avLst/>
          </a:prstGeom>
          <a:noFill/>
        </p:spPr>
        <p:txBody>
          <a:bodyPr wrap="square" lIns="68579" tIns="34289" rIns="68579" bIns="34289" rtlCol="0">
            <a:spAutoFit/>
          </a:bodyPr>
          <a:lstStyle/>
          <a:p>
            <a:pPr defTabSz="685783"/>
            <a:r>
              <a:rPr lang="en-US" sz="1400" dirty="0">
                <a:solidFill>
                  <a:prstClr val="black"/>
                </a:solidFill>
                <a:latin typeface="Calibri"/>
              </a:rPr>
              <a:t>This chapter focuses on matching the feature similarity of a set of images against a large database of images. Specifically:</a:t>
            </a:r>
          </a:p>
          <a:p>
            <a:pPr marL="257168" indent="-257168" defTabSz="685783">
              <a:buFont typeface="+mj-lt"/>
              <a:buAutoNum type="arabicPeriod"/>
            </a:pPr>
            <a:r>
              <a:rPr lang="en-US" sz="1400" dirty="0">
                <a:solidFill>
                  <a:prstClr val="black"/>
                </a:solidFill>
                <a:latin typeface="Calibri"/>
              </a:rPr>
              <a:t>The different types of parallelism exhibited by image mapping applications</a:t>
            </a:r>
          </a:p>
          <a:p>
            <a:pPr marL="257168" indent="-257168" defTabSz="685783">
              <a:buFont typeface="+mj-lt"/>
              <a:buAutoNum type="arabicPeriod"/>
            </a:pPr>
            <a:r>
              <a:rPr lang="en-US" sz="1400" dirty="0">
                <a:solidFill>
                  <a:prstClr val="black"/>
                </a:solidFill>
                <a:latin typeface="Calibri"/>
              </a:rPr>
              <a:t>How these applications scale when mapped to many-core coprocessors</a:t>
            </a:r>
          </a:p>
          <a:p>
            <a:pPr marL="257168" indent="-257168" defTabSz="685783">
              <a:buFont typeface="+mj-lt"/>
              <a:buAutoNum type="arabicPeriod"/>
            </a:pPr>
            <a:endParaRPr lang="en-US" sz="1400" dirty="0">
              <a:solidFill>
                <a:prstClr val="black"/>
              </a:solidFill>
              <a:latin typeface="Calibri"/>
            </a:endParaRPr>
          </a:p>
          <a:p>
            <a:pPr marL="257168" indent="-257168" defTabSz="685783">
              <a:buFont typeface="+mj-lt"/>
              <a:buAutoNum type="arabicPeriod"/>
            </a:pPr>
            <a:r>
              <a:rPr lang="en-US" sz="1400" dirty="0">
                <a:solidFill>
                  <a:prstClr val="black"/>
                </a:solidFill>
                <a:latin typeface="Calibri"/>
              </a:rPr>
              <a:t>Two main metrics were studied in the context of scalability</a:t>
            </a:r>
          </a:p>
          <a:p>
            <a:pPr marL="600060" lvl="1" indent="-257168" defTabSz="685783">
              <a:buFont typeface="+mj-lt"/>
              <a:buAutoNum type="arabicPeriod"/>
            </a:pPr>
            <a:r>
              <a:rPr lang="en-US" sz="1400" dirty="0">
                <a:solidFill>
                  <a:prstClr val="black"/>
                </a:solidFill>
                <a:latin typeface="Calibri"/>
              </a:rPr>
              <a:t>Tree creation time </a:t>
            </a:r>
          </a:p>
          <a:p>
            <a:pPr marL="600060" lvl="1" indent="-257168" defTabSz="685783">
              <a:buFont typeface="+mj-lt"/>
              <a:buAutoNum type="arabicPeriod"/>
            </a:pPr>
            <a:r>
              <a:rPr lang="en-US" sz="1400" dirty="0">
                <a:solidFill>
                  <a:prstClr val="black"/>
                </a:solidFill>
                <a:latin typeface="Calibri"/>
              </a:rPr>
              <a:t>Search time</a:t>
            </a:r>
          </a:p>
        </p:txBody>
      </p:sp>
      <p:sp>
        <p:nvSpPr>
          <p:cNvPr id="16" name="Rectangle 15"/>
          <p:cNvSpPr/>
          <p:nvPr/>
        </p:nvSpPr>
        <p:spPr>
          <a:xfrm>
            <a:off x="1212577" y="4520578"/>
            <a:ext cx="3190418" cy="288539"/>
          </a:xfrm>
          <a:prstGeom prst="rect">
            <a:avLst/>
          </a:prstGeom>
        </p:spPr>
        <p:txBody>
          <a:bodyPr wrap="none" lIns="68579" tIns="34289" rIns="68579" bIns="34289">
            <a:spAutoFit/>
          </a:bodyPr>
          <a:lstStyle/>
          <a:p>
            <a:pPr defTabSz="685783"/>
            <a:r>
              <a:rPr lang="en-US" sz="1400" dirty="0">
                <a:solidFill>
                  <a:prstClr val="black"/>
                </a:solidFill>
                <a:latin typeface="Calibri"/>
              </a:rPr>
              <a:t>Client Server image-matching application</a:t>
            </a:r>
          </a:p>
        </p:txBody>
      </p:sp>
      <p:sp>
        <p:nvSpPr>
          <p:cNvPr id="17" name="TextBox 16"/>
          <p:cNvSpPr txBox="1"/>
          <p:nvPr/>
        </p:nvSpPr>
        <p:spPr>
          <a:xfrm>
            <a:off x="5850881" y="3072487"/>
            <a:ext cx="2882865" cy="946412"/>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rtlCol="0">
            <a:spAutoFit/>
          </a:bodyPr>
          <a:lstStyle/>
          <a:p>
            <a:pPr defTabSz="685783"/>
            <a:r>
              <a:rPr lang="en-US" sz="1400" dirty="0">
                <a:solidFill>
                  <a:prstClr val="black"/>
                </a:solidFill>
                <a:latin typeface="Calibri"/>
              </a:rPr>
              <a:t>Observed our code performs better on </a:t>
            </a:r>
            <a:r>
              <a:rPr lang="en-US" sz="1400" dirty="0" smtClean="0">
                <a:solidFill>
                  <a:prstClr val="black"/>
                </a:solidFill>
                <a:latin typeface="Calibri"/>
              </a:rPr>
              <a:t>Intel® </a:t>
            </a:r>
            <a:r>
              <a:rPr lang="en-US" sz="1400" dirty="0">
                <a:solidFill>
                  <a:prstClr val="black"/>
                </a:solidFill>
                <a:latin typeface="Calibri"/>
              </a:rPr>
              <a:t>Xeon </a:t>
            </a:r>
            <a:r>
              <a:rPr lang="en-US" sz="1400" dirty="0" smtClean="0">
                <a:solidFill>
                  <a:prstClr val="black"/>
                </a:solidFill>
                <a:latin typeface="Calibri"/>
              </a:rPr>
              <a:t>Phi™ Coprocessor:</a:t>
            </a:r>
            <a:endParaRPr lang="en-US" sz="1400" dirty="0">
              <a:solidFill>
                <a:prstClr val="black"/>
              </a:solidFill>
              <a:latin typeface="Calibri"/>
            </a:endParaRPr>
          </a:p>
          <a:p>
            <a:pPr marL="214308" indent="-214308" defTabSz="685783">
              <a:buFont typeface="Arial" panose="020B0604020202020204" pitchFamily="34" charset="0"/>
              <a:buChar char="•"/>
            </a:pPr>
            <a:r>
              <a:rPr lang="en-US" sz="1400" b="1" dirty="0">
                <a:solidFill>
                  <a:prstClr val="black"/>
                </a:solidFill>
                <a:latin typeface="Calibri"/>
              </a:rPr>
              <a:t>34% for tree creation</a:t>
            </a:r>
          </a:p>
          <a:p>
            <a:pPr marL="214308" indent="-214308" defTabSz="685783">
              <a:buFont typeface="Arial" panose="020B0604020202020204" pitchFamily="34" charset="0"/>
              <a:buChar char="•"/>
            </a:pPr>
            <a:r>
              <a:rPr lang="en-US" sz="1400" b="1" dirty="0">
                <a:solidFill>
                  <a:prstClr val="black"/>
                </a:solidFill>
                <a:latin typeface="Calibri"/>
              </a:rPr>
              <a:t>18% for search time  </a:t>
            </a:r>
          </a:p>
        </p:txBody>
      </p:sp>
      <p:pic>
        <p:nvPicPr>
          <p:cNvPr id="18" name="Picture 1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28282" y="3350694"/>
            <a:ext cx="4628113" cy="1169884"/>
          </a:xfrm>
          <a:prstGeom prst="rect">
            <a:avLst/>
          </a:prstGeom>
        </p:spPr>
      </p:pic>
    </p:spTree>
    <p:extLst>
      <p:ext uri="{BB962C8B-B14F-4D97-AF65-F5344CB8AC3E}">
        <p14:creationId xmlns:p14="http://schemas.microsoft.com/office/powerpoint/2010/main" val="122125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
            <a:ext cx="4078048" cy="994172"/>
          </a:xfrm>
        </p:spPr>
        <p:txBody>
          <a:bodyPr>
            <a:normAutofit/>
          </a:bodyPr>
          <a:lstStyle/>
          <a:p>
            <a:r>
              <a:rPr lang="en-US" sz="2800" dirty="0" smtClean="0"/>
              <a:t>Intel VTune™ Performance Analysis was Required</a:t>
            </a:r>
            <a:endParaRPr lang="en-US" sz="2800" dirty="0"/>
          </a:p>
        </p:txBody>
      </p:sp>
      <p:sp>
        <p:nvSpPr>
          <p:cNvPr id="3" name="Rectangle 2"/>
          <p:cNvSpPr/>
          <p:nvPr/>
        </p:nvSpPr>
        <p:spPr>
          <a:xfrm>
            <a:off x="248279" y="1083406"/>
            <a:ext cx="3616837" cy="3731789"/>
          </a:xfrm>
          <a:prstGeom prst="rect">
            <a:avLst/>
          </a:prstGeom>
        </p:spPr>
        <p:txBody>
          <a:bodyPr wrap="square" lIns="68579" tIns="34289" rIns="68579" bIns="34289">
            <a:spAutoFit/>
          </a:bodyPr>
          <a:lstStyle/>
          <a:p>
            <a:pPr defTabSz="685783"/>
            <a:r>
              <a:rPr lang="en-US" sz="1400" dirty="0" smtClean="0">
                <a:solidFill>
                  <a:prstClr val="black"/>
                </a:solidFill>
                <a:latin typeface="AdvP6975"/>
              </a:rPr>
              <a:t>VTune </a:t>
            </a:r>
            <a:r>
              <a:rPr lang="en-US" sz="1400" dirty="0">
                <a:solidFill>
                  <a:prstClr val="black"/>
                </a:solidFill>
                <a:latin typeface="AdvP6975"/>
              </a:rPr>
              <a:t>analysis when using 120 </a:t>
            </a:r>
            <a:r>
              <a:rPr lang="en-US" sz="1400" dirty="0" err="1">
                <a:solidFill>
                  <a:prstClr val="black"/>
                </a:solidFill>
                <a:latin typeface="AdvP6975"/>
              </a:rPr>
              <a:t>DBThreads</a:t>
            </a:r>
            <a:r>
              <a:rPr lang="en-US" sz="1400" dirty="0">
                <a:solidFill>
                  <a:prstClr val="black"/>
                </a:solidFill>
                <a:latin typeface="AdvP6975"/>
              </a:rPr>
              <a:t> and 2 FLANN Threads in a database of 800 images:</a:t>
            </a:r>
          </a:p>
          <a:p>
            <a:pPr defTabSz="685783"/>
            <a:endParaRPr lang="en-US" sz="1400" dirty="0">
              <a:solidFill>
                <a:prstClr val="black"/>
              </a:solidFill>
              <a:latin typeface="AdvP6975"/>
            </a:endParaRPr>
          </a:p>
          <a:p>
            <a:pPr defTabSz="685783"/>
            <a:r>
              <a:rPr lang="en-US" sz="1400" dirty="0">
                <a:solidFill>
                  <a:prstClr val="black"/>
                </a:solidFill>
                <a:latin typeface="AdvP6975"/>
              </a:rPr>
              <a:t>Caption for figures to the right </a:t>
            </a:r>
          </a:p>
          <a:p>
            <a:pPr defTabSz="685783"/>
            <a:endParaRPr lang="en-US" sz="1400" dirty="0">
              <a:solidFill>
                <a:prstClr val="black"/>
              </a:solidFill>
              <a:latin typeface="AdvP6975"/>
            </a:endParaRPr>
          </a:p>
          <a:p>
            <a:pPr marL="600060" lvl="1" indent="-257168" defTabSz="685783">
              <a:buFontTx/>
              <a:buAutoNum type="alphaLcParenBoth"/>
            </a:pPr>
            <a:r>
              <a:rPr lang="en-US" sz="1400" dirty="0">
                <a:solidFill>
                  <a:prstClr val="black"/>
                </a:solidFill>
                <a:latin typeface="AdvP6975"/>
              </a:rPr>
              <a:t>Hotspots 120 </a:t>
            </a:r>
            <a:r>
              <a:rPr lang="en-US" sz="1400" dirty="0" err="1">
                <a:solidFill>
                  <a:prstClr val="black"/>
                </a:solidFill>
                <a:latin typeface="AdvP6975"/>
              </a:rPr>
              <a:t>DBThreads</a:t>
            </a:r>
            <a:endParaRPr lang="en-US" sz="1400" dirty="0">
              <a:solidFill>
                <a:prstClr val="black"/>
              </a:solidFill>
              <a:latin typeface="AdvP6975"/>
            </a:endParaRPr>
          </a:p>
          <a:p>
            <a:pPr marL="600060" lvl="1" indent="-257168" defTabSz="685783">
              <a:buFontTx/>
              <a:buAutoNum type="alphaLcParenBoth"/>
            </a:pPr>
            <a:endParaRPr lang="en-US" sz="1400" dirty="0">
              <a:solidFill>
                <a:prstClr val="black"/>
              </a:solidFill>
              <a:latin typeface="AdvP6975"/>
            </a:endParaRPr>
          </a:p>
          <a:p>
            <a:pPr marL="600060" lvl="1" indent="-257168" defTabSz="685783">
              <a:buFontTx/>
              <a:buAutoNum type="alphaLcParenBoth"/>
            </a:pPr>
            <a:r>
              <a:rPr lang="en-US" sz="1400" dirty="0">
                <a:solidFill>
                  <a:prstClr val="black"/>
                </a:solidFill>
                <a:latin typeface="AdvP6975"/>
              </a:rPr>
              <a:t>Hotspots 2 FLANN Threads</a:t>
            </a:r>
          </a:p>
          <a:p>
            <a:pPr marL="600060" lvl="1" indent="-257168" defTabSz="685783">
              <a:buFontTx/>
              <a:buAutoNum type="alphaLcParenBoth"/>
            </a:pPr>
            <a:endParaRPr lang="en-US" sz="1400" dirty="0">
              <a:solidFill>
                <a:prstClr val="black"/>
              </a:solidFill>
              <a:latin typeface="AdvP6975"/>
            </a:endParaRPr>
          </a:p>
          <a:p>
            <a:pPr marL="600060" lvl="1" indent="-257168" defTabSz="685783">
              <a:buFontTx/>
              <a:buAutoNum type="alphaLcParenBoth"/>
            </a:pPr>
            <a:r>
              <a:rPr lang="en-US" sz="1400" dirty="0">
                <a:solidFill>
                  <a:prstClr val="black"/>
                </a:solidFill>
                <a:latin typeface="AdvP6975"/>
              </a:rPr>
              <a:t>Lock and wait times with </a:t>
            </a:r>
            <a:r>
              <a:rPr lang="en-US" sz="1400" dirty="0" err="1">
                <a:solidFill>
                  <a:prstClr val="black"/>
                </a:solidFill>
                <a:latin typeface="AdvP6975"/>
              </a:rPr>
              <a:t>DBThreads</a:t>
            </a:r>
            <a:endParaRPr lang="en-US" sz="1400" dirty="0">
              <a:solidFill>
                <a:prstClr val="black"/>
              </a:solidFill>
              <a:latin typeface="AdvP6975"/>
            </a:endParaRPr>
          </a:p>
          <a:p>
            <a:pPr marL="600060" lvl="1" indent="-257168" defTabSz="685783">
              <a:buFontTx/>
              <a:buAutoNum type="alphaLcParenBoth"/>
            </a:pPr>
            <a:endParaRPr lang="en-US" sz="1400" dirty="0">
              <a:solidFill>
                <a:prstClr val="black"/>
              </a:solidFill>
              <a:latin typeface="AdvP6975"/>
            </a:endParaRPr>
          </a:p>
          <a:p>
            <a:pPr marL="600060" lvl="1" indent="-257168" defTabSz="685783">
              <a:buFontTx/>
              <a:buAutoNum type="alphaLcParenBoth"/>
            </a:pPr>
            <a:r>
              <a:rPr lang="en-US" sz="1400" dirty="0">
                <a:solidFill>
                  <a:prstClr val="black"/>
                </a:solidFill>
                <a:latin typeface="AdvP6975"/>
              </a:rPr>
              <a:t>CPU utilization by thread with FLANN threads</a:t>
            </a:r>
          </a:p>
          <a:p>
            <a:pPr marL="600060" lvl="1" indent="-257168" defTabSz="685783">
              <a:buFontTx/>
              <a:buAutoNum type="alphaLcParenBoth"/>
            </a:pPr>
            <a:endParaRPr lang="en-US" sz="1400" dirty="0">
              <a:solidFill>
                <a:prstClr val="black"/>
              </a:solidFill>
              <a:latin typeface="AdvP6975"/>
            </a:endParaRPr>
          </a:p>
          <a:p>
            <a:pPr marL="600060" lvl="1" indent="-257168" defTabSz="685783">
              <a:buFontTx/>
              <a:buAutoNum type="alphaLcParenBoth"/>
            </a:pPr>
            <a:r>
              <a:rPr lang="en-US" sz="1400" dirty="0">
                <a:solidFill>
                  <a:prstClr val="black"/>
                </a:solidFill>
                <a:latin typeface="AdvP6975"/>
              </a:rPr>
              <a:t>CPU utilization by modules with FLANN threads</a:t>
            </a:r>
            <a:endParaRPr lang="en-US" sz="1400" dirty="0">
              <a:solidFill>
                <a:prstClr val="black"/>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8243" y="172874"/>
            <a:ext cx="4288163" cy="4865874"/>
          </a:xfrm>
          <a:prstGeom prst="rect">
            <a:avLst/>
          </a:prstGeom>
        </p:spPr>
      </p:pic>
      <p:sp>
        <p:nvSpPr>
          <p:cNvPr id="4" name="Right Arrow 3"/>
          <p:cNvSpPr/>
          <p:nvPr/>
        </p:nvSpPr>
        <p:spPr>
          <a:xfrm>
            <a:off x="2823100" y="1957527"/>
            <a:ext cx="372863" cy="199748"/>
          </a:xfrm>
          <a:prstGeom prst="rightArrow">
            <a:avLst/>
          </a:prstGeom>
        </p:spPr>
        <p:style>
          <a:lnRef idx="1">
            <a:schemeClr val="accent3"/>
          </a:lnRef>
          <a:fillRef idx="2">
            <a:schemeClr val="accent3"/>
          </a:fillRef>
          <a:effectRef idx="1">
            <a:schemeClr val="accent3"/>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Tree>
    <p:extLst>
      <p:ext uri="{BB962C8B-B14F-4D97-AF65-F5344CB8AC3E}">
        <p14:creationId xmlns:p14="http://schemas.microsoft.com/office/powerpoint/2010/main" val="4425392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4538" y="3145721"/>
            <a:ext cx="3130252" cy="1256448"/>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524" y="909327"/>
            <a:ext cx="4114442" cy="3165834"/>
          </a:xfrm>
          <a:prstGeom prst="rect">
            <a:avLst/>
          </a:prstGeom>
        </p:spPr>
      </p:pic>
      <p:sp>
        <p:nvSpPr>
          <p:cNvPr id="2" name="Title 1"/>
          <p:cNvSpPr>
            <a:spLocks noGrp="1"/>
          </p:cNvSpPr>
          <p:nvPr>
            <p:ph type="title"/>
          </p:nvPr>
        </p:nvSpPr>
        <p:spPr>
          <a:xfrm>
            <a:off x="85152" y="-88119"/>
            <a:ext cx="8444320" cy="994172"/>
          </a:xfrm>
        </p:spPr>
        <p:txBody>
          <a:bodyPr>
            <a:normAutofit/>
          </a:bodyPr>
          <a:lstStyle/>
          <a:p>
            <a:pPr>
              <a:lnSpc>
                <a:spcPct val="80000"/>
              </a:lnSpc>
            </a:pPr>
            <a:r>
              <a:rPr lang="en-US" sz="3200" dirty="0"/>
              <a:t>Two </a:t>
            </a:r>
            <a:r>
              <a:rPr lang="en-US" sz="3200" dirty="0" smtClean="0"/>
              <a:t>metrics </a:t>
            </a:r>
            <a:r>
              <a:rPr lang="en-US" sz="3200" dirty="0"/>
              <a:t>were studied </a:t>
            </a:r>
            <a:r>
              <a:rPr lang="en-US" sz="3200" dirty="0" smtClean="0"/>
              <a:t>relative to scalability: </a:t>
            </a:r>
            <a:br>
              <a:rPr lang="en-US" sz="3200" dirty="0" smtClean="0"/>
            </a:br>
            <a:r>
              <a:rPr lang="en-US" sz="3200" dirty="0" smtClean="0"/>
              <a:t>(1) tree </a:t>
            </a:r>
            <a:r>
              <a:rPr lang="en-US" sz="3200" dirty="0"/>
              <a:t>creation </a:t>
            </a:r>
            <a:r>
              <a:rPr lang="en-US" sz="3200" dirty="0" smtClean="0"/>
              <a:t>time, and (2) search </a:t>
            </a:r>
            <a:r>
              <a:rPr lang="en-US" sz="3200" dirty="0"/>
              <a:t>time</a:t>
            </a:r>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5"/>
              </a:rPr>
              <a:t>http://www.intel.com/performance</a:t>
            </a:r>
            <a:r>
              <a:rPr lang="en-US" sz="500" dirty="0">
                <a:solidFill>
                  <a:prstClr val="black"/>
                </a:solidFill>
                <a:latin typeface="Verdana"/>
              </a:rPr>
              <a:t>. Configurations information is available in the book where the numbers are published.</a:t>
            </a:r>
          </a:p>
        </p:txBody>
      </p:sp>
      <p:sp>
        <p:nvSpPr>
          <p:cNvPr id="3" name="Rectangle 2"/>
          <p:cNvSpPr/>
          <p:nvPr/>
        </p:nvSpPr>
        <p:spPr>
          <a:xfrm>
            <a:off x="4575365" y="4276060"/>
            <a:ext cx="4448597" cy="507830"/>
          </a:xfrm>
          <a:prstGeom prst="rect">
            <a:avLst/>
          </a:prstGeom>
        </p:spPr>
        <p:txBody>
          <a:bodyPr wrap="square" lIns="68579" tIns="34289" rIns="68579" bIns="34289">
            <a:spAutoFit/>
          </a:bodyPr>
          <a:lstStyle/>
          <a:p>
            <a:pPr algn="ctr" defTabSz="685783"/>
            <a:r>
              <a:rPr lang="en-US" sz="1400" dirty="0">
                <a:solidFill>
                  <a:prstClr val="black"/>
                </a:solidFill>
                <a:latin typeface="Calibri"/>
              </a:rPr>
              <a:t>Impact of vectorization on tree creation and search time</a:t>
            </a:r>
          </a:p>
          <a:p>
            <a:pPr algn="ctr" defTabSz="685783"/>
            <a:r>
              <a:rPr lang="en-US" sz="1400" dirty="0">
                <a:solidFill>
                  <a:prstClr val="black"/>
                </a:solidFill>
                <a:latin typeface="Calibri"/>
              </a:rPr>
              <a:t>(Note: wide vector length does not help tree creation)</a:t>
            </a:r>
          </a:p>
        </p:txBody>
      </p:sp>
      <p:sp>
        <p:nvSpPr>
          <p:cNvPr id="7" name="Rectangle 6"/>
          <p:cNvSpPr/>
          <p:nvPr/>
        </p:nvSpPr>
        <p:spPr>
          <a:xfrm>
            <a:off x="277929" y="4033684"/>
            <a:ext cx="3804150" cy="727121"/>
          </a:xfrm>
          <a:prstGeom prst="rect">
            <a:avLst/>
          </a:prstGeom>
        </p:spPr>
        <p:txBody>
          <a:bodyPr wrap="square" lIns="68579" tIns="34289" rIns="68579" bIns="34289">
            <a:spAutoFit/>
          </a:bodyPr>
          <a:lstStyle/>
          <a:p>
            <a:pPr defTabSz="685783"/>
            <a:r>
              <a:rPr lang="en-US" sz="1400" dirty="0">
                <a:solidFill>
                  <a:prstClr val="black"/>
                </a:solidFill>
                <a:latin typeface="Calibri"/>
              </a:rPr>
              <a:t>Scaling KD-trees with </a:t>
            </a:r>
            <a:r>
              <a:rPr lang="en-US" sz="1400" dirty="0" err="1">
                <a:solidFill>
                  <a:prstClr val="black"/>
                </a:solidFill>
                <a:latin typeface="Calibri"/>
              </a:rPr>
              <a:t>DBThread</a:t>
            </a:r>
            <a:r>
              <a:rPr lang="en-US" sz="1400" dirty="0">
                <a:solidFill>
                  <a:prstClr val="black"/>
                </a:solidFill>
                <a:latin typeface="Calibri"/>
              </a:rPr>
              <a:t> count configuration. The values on the X-axis are &lt;</a:t>
            </a:r>
            <a:r>
              <a:rPr lang="en-US" sz="1400" dirty="0" err="1">
                <a:solidFill>
                  <a:prstClr val="black"/>
                </a:solidFill>
                <a:latin typeface="Calibri"/>
              </a:rPr>
              <a:t>DBThreads</a:t>
            </a:r>
            <a:r>
              <a:rPr lang="en-US" sz="1400" dirty="0">
                <a:solidFill>
                  <a:prstClr val="black"/>
                </a:solidFill>
                <a:latin typeface="Calibri"/>
              </a:rPr>
              <a:t>, KD-trees&gt;</a:t>
            </a: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91813" y="858310"/>
            <a:ext cx="4215701" cy="2189822"/>
          </a:xfrm>
          <a:prstGeom prst="rect">
            <a:avLst/>
          </a:prstGeom>
        </p:spPr>
        <p:style>
          <a:lnRef idx="2">
            <a:schemeClr val="dk1"/>
          </a:lnRef>
          <a:fillRef idx="1">
            <a:schemeClr val="lt1"/>
          </a:fillRef>
          <a:effectRef idx="0">
            <a:schemeClr val="dk1"/>
          </a:effectRef>
          <a:fontRef idx="minor">
            <a:schemeClr val="dk1"/>
          </a:fontRef>
        </p:style>
      </p:pic>
      <p:sp>
        <p:nvSpPr>
          <p:cNvPr id="15" name="Oval 14"/>
          <p:cNvSpPr/>
          <p:nvPr/>
        </p:nvSpPr>
        <p:spPr>
          <a:xfrm>
            <a:off x="5480267" y="785061"/>
            <a:ext cx="3049205" cy="315623"/>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Tree>
    <p:extLst>
      <p:ext uri="{BB962C8B-B14F-4D97-AF65-F5344CB8AC3E}">
        <p14:creationId xmlns:p14="http://schemas.microsoft.com/office/powerpoint/2010/main" val="12062458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83378"/>
            <a:ext cx="5416626" cy="642707"/>
          </a:xfrm>
        </p:spPr>
        <p:txBody>
          <a:bodyPr>
            <a:noAutofit/>
          </a:bodyPr>
          <a:lstStyle/>
          <a:p>
            <a:pPr>
              <a:lnSpc>
                <a:spcPct val="100000"/>
              </a:lnSpc>
            </a:pPr>
            <a:r>
              <a:rPr lang="en-US" sz="1800" b="1" dirty="0">
                <a:latin typeface="Verdana"/>
              </a:rPr>
              <a:t>Radio Frequency Ray Tracing</a:t>
            </a:r>
            <a:br>
              <a:rPr lang="en-US" sz="1800" b="1" dirty="0">
                <a:latin typeface="Verdana"/>
              </a:rPr>
            </a:br>
            <a:endParaRPr lang="en-US" sz="2000" b="1" dirty="0">
              <a:latin typeface="Verdana"/>
            </a:endParaRPr>
          </a:p>
        </p:txBody>
      </p:sp>
      <p:sp>
        <p:nvSpPr>
          <p:cNvPr id="8" name="Rectangle 7"/>
          <p:cNvSpPr/>
          <p:nvPr/>
        </p:nvSpPr>
        <p:spPr>
          <a:xfrm>
            <a:off x="150092" y="642708"/>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Christiaan Gribble, Jefferson Amstutz</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60924" y="157960"/>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12</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72155" y="120040"/>
            <a:ext cx="75375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5912" y="120040"/>
            <a:ext cx="755627" cy="959497"/>
          </a:xfrm>
          <a:prstGeom prst="rect">
            <a:avLst/>
          </a:prstGeom>
        </p:spPr>
      </p:pic>
      <p:sp>
        <p:nvSpPr>
          <p:cNvPr id="3" name="Rectangle 2"/>
          <p:cNvSpPr/>
          <p:nvPr/>
        </p:nvSpPr>
        <p:spPr>
          <a:xfrm>
            <a:off x="171757" y="957613"/>
            <a:ext cx="4572000" cy="3454790"/>
          </a:xfrm>
          <a:prstGeom prst="rect">
            <a:avLst/>
          </a:prstGeom>
        </p:spPr>
        <p:txBody>
          <a:bodyPr lIns="68579" tIns="34289" rIns="68579" bIns="34289">
            <a:spAutoFit/>
          </a:bodyPr>
          <a:lstStyle/>
          <a:p>
            <a:pPr defTabSz="685783"/>
            <a:r>
              <a:rPr lang="en-US" sz="1400" dirty="0">
                <a:solidFill>
                  <a:prstClr val="black"/>
                </a:solidFill>
                <a:latin typeface="Calibri"/>
              </a:rPr>
              <a:t>Chapter discusses stingray, an interactive environment for combined RF simulation and visualization based on ray tracing</a:t>
            </a:r>
          </a:p>
          <a:p>
            <a:pPr marL="214308" indent="-214308" defTabSz="685783">
              <a:buFont typeface="Arial" panose="020B0604020202020204" pitchFamily="34" charset="0"/>
              <a:buChar char="•"/>
            </a:pPr>
            <a:r>
              <a:rPr lang="en-US" sz="1400" dirty="0">
                <a:solidFill>
                  <a:prstClr val="black"/>
                </a:solidFill>
                <a:latin typeface="Calibri"/>
              </a:rPr>
              <a:t>Offers high fidelity results that include important physical effects—including more accurate multipath scatter</a:t>
            </a:r>
          </a:p>
          <a:p>
            <a:pPr marL="214308" indent="-214308" defTabSz="685783">
              <a:buFont typeface="Arial" panose="020B0604020202020204" pitchFamily="34" charset="0"/>
              <a:buChar char="•"/>
            </a:pPr>
            <a:r>
              <a:rPr lang="en-US" sz="1400" dirty="0">
                <a:solidFill>
                  <a:prstClr val="black"/>
                </a:solidFill>
                <a:latin typeface="Calibri"/>
              </a:rPr>
              <a:t>Our modern, explicitly parallel simulation and visualization codes scale gracefully. Delivering either:</a:t>
            </a:r>
          </a:p>
          <a:p>
            <a:pPr marL="557199" lvl="1" indent="-214308" defTabSz="685783">
              <a:buFont typeface="Arial" panose="020B0604020202020204" pitchFamily="34" charset="0"/>
              <a:buChar char="•"/>
            </a:pPr>
            <a:r>
              <a:rPr lang="en-US" sz="1400" dirty="0">
                <a:solidFill>
                  <a:prstClr val="black"/>
                </a:solidFill>
                <a:latin typeface="Calibri"/>
              </a:rPr>
              <a:t>Similar </a:t>
            </a:r>
            <a:r>
              <a:rPr lang="en-US" sz="1400" dirty="0" smtClean="0">
                <a:solidFill>
                  <a:prstClr val="black"/>
                </a:solidFill>
                <a:latin typeface="Calibri"/>
              </a:rPr>
              <a:t>quality</a:t>
            </a:r>
            <a:br>
              <a:rPr lang="en-US" sz="1400" dirty="0" smtClean="0">
                <a:solidFill>
                  <a:prstClr val="black"/>
                </a:solidFill>
                <a:latin typeface="Calibri"/>
              </a:rPr>
            </a:br>
            <a:r>
              <a:rPr lang="en-US" sz="1400" dirty="0" smtClean="0">
                <a:solidFill>
                  <a:prstClr val="black"/>
                </a:solidFill>
                <a:latin typeface="Calibri"/>
              </a:rPr>
              <a:t>results computed</a:t>
            </a:r>
            <a:br>
              <a:rPr lang="en-US" sz="1400" dirty="0" smtClean="0">
                <a:solidFill>
                  <a:prstClr val="black"/>
                </a:solidFill>
                <a:latin typeface="Calibri"/>
              </a:rPr>
            </a:br>
            <a:r>
              <a:rPr lang="en-US" sz="1400" dirty="0" smtClean="0">
                <a:solidFill>
                  <a:prstClr val="black"/>
                </a:solidFill>
                <a:latin typeface="Calibri"/>
              </a:rPr>
              <a:t>in </a:t>
            </a:r>
            <a:r>
              <a:rPr lang="en-US" sz="1400" dirty="0">
                <a:solidFill>
                  <a:prstClr val="black"/>
                </a:solidFill>
                <a:latin typeface="Calibri"/>
              </a:rPr>
              <a:t>less time</a:t>
            </a:r>
          </a:p>
          <a:p>
            <a:pPr marL="557199" lvl="1" indent="-214308" defTabSz="685783">
              <a:buFont typeface="Arial" panose="020B0604020202020204" pitchFamily="34" charset="0"/>
              <a:buChar char="•"/>
            </a:pPr>
            <a:r>
              <a:rPr lang="en-US" sz="1400" dirty="0">
                <a:solidFill>
                  <a:prstClr val="black"/>
                </a:solidFill>
                <a:latin typeface="Calibri"/>
              </a:rPr>
              <a:t>Higher </a:t>
            </a:r>
            <a:r>
              <a:rPr lang="en-US" sz="1400" dirty="0" smtClean="0">
                <a:solidFill>
                  <a:prstClr val="black"/>
                </a:solidFill>
                <a:latin typeface="Calibri"/>
              </a:rPr>
              <a:t>fidelity</a:t>
            </a:r>
            <a:br>
              <a:rPr lang="en-US" sz="1400" dirty="0" smtClean="0">
                <a:solidFill>
                  <a:prstClr val="black"/>
                </a:solidFill>
                <a:latin typeface="Calibri"/>
              </a:rPr>
            </a:br>
            <a:r>
              <a:rPr lang="en-US" sz="1400" dirty="0" smtClean="0">
                <a:solidFill>
                  <a:prstClr val="black"/>
                </a:solidFill>
                <a:latin typeface="Calibri"/>
              </a:rPr>
              <a:t>results computed</a:t>
            </a:r>
            <a:br>
              <a:rPr lang="en-US" sz="1400" dirty="0" smtClean="0">
                <a:solidFill>
                  <a:prstClr val="black"/>
                </a:solidFill>
                <a:latin typeface="Calibri"/>
              </a:rPr>
            </a:br>
            <a:r>
              <a:rPr lang="en-US" sz="1400" dirty="0" smtClean="0">
                <a:solidFill>
                  <a:prstClr val="black"/>
                </a:solidFill>
                <a:latin typeface="Calibri"/>
              </a:rPr>
              <a:t>in </a:t>
            </a:r>
            <a:r>
              <a:rPr lang="en-US" sz="1400" dirty="0">
                <a:solidFill>
                  <a:prstClr val="black"/>
                </a:solidFill>
                <a:latin typeface="Calibri"/>
              </a:rPr>
              <a:t>similar time</a:t>
            </a:r>
          </a:p>
          <a:p>
            <a:pPr marL="214308" indent="-214308" defTabSz="685783">
              <a:buFont typeface="Arial" panose="020B0604020202020204" pitchFamily="34" charset="0"/>
              <a:buChar char="•"/>
            </a:pPr>
            <a:r>
              <a:rPr lang="en-US" sz="1400" dirty="0">
                <a:solidFill>
                  <a:prstClr val="black"/>
                </a:solidFill>
                <a:latin typeface="Calibri"/>
              </a:rPr>
              <a:t>Available </a:t>
            </a:r>
            <a:r>
              <a:rPr lang="en-US" sz="1400" dirty="0" smtClean="0">
                <a:solidFill>
                  <a:prstClr val="black"/>
                </a:solidFill>
                <a:latin typeface="Calibri"/>
              </a:rPr>
              <a:t/>
            </a:r>
            <a:br>
              <a:rPr lang="en-US" sz="1400" dirty="0" smtClean="0">
                <a:solidFill>
                  <a:prstClr val="black"/>
                </a:solidFill>
                <a:latin typeface="Calibri"/>
              </a:rPr>
            </a:br>
            <a:r>
              <a:rPr lang="en-US" sz="1200" dirty="0" smtClean="0">
                <a:solidFill>
                  <a:prstClr val="black"/>
                </a:solidFill>
                <a:latin typeface="Calibri"/>
                <a:hlinkClick r:id="rId6"/>
              </a:rPr>
              <a:t>http</a:t>
            </a:r>
            <a:r>
              <a:rPr lang="en-US" sz="1200" dirty="0">
                <a:solidFill>
                  <a:prstClr val="black"/>
                </a:solidFill>
                <a:latin typeface="Calibri"/>
                <a:hlinkClick r:id="rId6"/>
              </a:rPr>
              <a:t>://code.survice.com</a:t>
            </a:r>
            <a:r>
              <a:rPr lang="en-US" sz="1200" dirty="0" smtClean="0">
                <a:solidFill>
                  <a:prstClr val="black"/>
                </a:solidFill>
                <a:latin typeface="Calibri"/>
                <a:hlinkClick r:id="rId6"/>
              </a:rPr>
              <a:t>/</a:t>
            </a:r>
            <a:br>
              <a:rPr lang="en-US" sz="1200" dirty="0" smtClean="0">
                <a:solidFill>
                  <a:prstClr val="black"/>
                </a:solidFill>
                <a:latin typeface="Calibri"/>
                <a:hlinkClick r:id="rId6"/>
              </a:rPr>
            </a:br>
            <a:r>
              <a:rPr lang="en-US" sz="1200" dirty="0" smtClean="0">
                <a:solidFill>
                  <a:prstClr val="black"/>
                </a:solidFill>
                <a:latin typeface="Calibri"/>
                <a:hlinkClick r:id="rId6"/>
              </a:rPr>
              <a:t>survice</a:t>
            </a:r>
            <a:r>
              <a:rPr lang="en-US" sz="1200" dirty="0">
                <a:solidFill>
                  <a:prstClr val="black"/>
                </a:solidFill>
                <a:latin typeface="Calibri"/>
                <a:hlinkClick r:id="rId6"/>
              </a:rPr>
              <a:t>/stingray</a:t>
            </a:r>
            <a:r>
              <a:rPr lang="en-US" sz="1200" dirty="0">
                <a:solidFill>
                  <a:prstClr val="black"/>
                </a:solidFill>
                <a:latin typeface="Calibri"/>
              </a:rPr>
              <a:t> </a:t>
            </a:r>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2507" y="2594863"/>
            <a:ext cx="2614414" cy="1986228"/>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43758" y="1468219"/>
            <a:ext cx="4255265" cy="2689079"/>
          </a:xfrm>
          <a:prstGeom prst="rect">
            <a:avLst/>
          </a:prstGeom>
        </p:spPr>
      </p:pic>
      <p:sp>
        <p:nvSpPr>
          <p:cNvPr id="10" name="TextBox 9"/>
          <p:cNvSpPr txBox="1"/>
          <p:nvPr/>
        </p:nvSpPr>
        <p:spPr>
          <a:xfrm>
            <a:off x="5951051" y="4110521"/>
            <a:ext cx="2841448" cy="284691"/>
          </a:xfrm>
          <a:prstGeom prst="rect">
            <a:avLst/>
          </a:prstGeom>
          <a:noFill/>
        </p:spPr>
        <p:txBody>
          <a:bodyPr wrap="none" lIns="68579" tIns="34289" rIns="68579" bIns="34289" rtlCol="0">
            <a:spAutoFit/>
          </a:bodyPr>
          <a:lstStyle/>
          <a:p>
            <a:pPr defTabSz="685783"/>
            <a:r>
              <a:rPr lang="en-US" sz="1400" dirty="0" smtClean="0">
                <a:solidFill>
                  <a:prstClr val="black"/>
                </a:solidFill>
                <a:latin typeface="Calibri"/>
              </a:rPr>
              <a:t>Intel® </a:t>
            </a:r>
            <a:r>
              <a:rPr lang="en-US" sz="1400" dirty="0">
                <a:solidFill>
                  <a:prstClr val="black"/>
                </a:solidFill>
                <a:latin typeface="Calibri"/>
              </a:rPr>
              <a:t>Xeon </a:t>
            </a:r>
            <a:r>
              <a:rPr lang="en-US" sz="1400" dirty="0" smtClean="0">
                <a:solidFill>
                  <a:prstClr val="black"/>
                </a:solidFill>
                <a:latin typeface="Calibri"/>
              </a:rPr>
              <a:t>Phi™ Coprocessor </a:t>
            </a:r>
            <a:r>
              <a:rPr lang="en-US" sz="1400" dirty="0">
                <a:solidFill>
                  <a:prstClr val="black"/>
                </a:solidFill>
                <a:latin typeface="Calibri"/>
              </a:rPr>
              <a:t>results</a:t>
            </a:r>
          </a:p>
        </p:txBody>
      </p:sp>
      <p:sp>
        <p:nvSpPr>
          <p:cNvPr id="12" name="TextBox 11"/>
          <p:cNvSpPr txBox="1"/>
          <p:nvPr/>
        </p:nvSpPr>
        <p:spPr>
          <a:xfrm>
            <a:off x="2259403" y="4515137"/>
            <a:ext cx="2427060" cy="284691"/>
          </a:xfrm>
          <a:prstGeom prst="rect">
            <a:avLst/>
          </a:prstGeom>
          <a:noFill/>
        </p:spPr>
        <p:txBody>
          <a:bodyPr wrap="none" lIns="68579" tIns="34289" rIns="68579" bIns="34289" rtlCol="0">
            <a:spAutoFit/>
          </a:bodyPr>
          <a:lstStyle/>
          <a:p>
            <a:pPr defTabSz="685783"/>
            <a:r>
              <a:rPr lang="en-US" sz="1400" dirty="0" smtClean="0">
                <a:solidFill>
                  <a:prstClr val="black"/>
                </a:solidFill>
                <a:latin typeface="Calibri"/>
              </a:rPr>
              <a:t>Intel® Xeon® processor </a:t>
            </a:r>
            <a:r>
              <a:rPr lang="en-US" sz="1400" dirty="0">
                <a:solidFill>
                  <a:prstClr val="black"/>
                </a:solidFill>
                <a:latin typeface="Calibri"/>
              </a:rPr>
              <a:t>results</a:t>
            </a:r>
          </a:p>
        </p:txBody>
      </p:sp>
    </p:spTree>
    <p:extLst>
      <p:ext uri="{BB962C8B-B14F-4D97-AF65-F5344CB8AC3E}">
        <p14:creationId xmlns:p14="http://schemas.microsoft.com/office/powerpoint/2010/main" val="2151276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98194" y="685801"/>
            <a:ext cx="2861611" cy="3290900"/>
          </a:xfrm>
          <a:prstGeom prst="rect">
            <a:avLst/>
          </a:prstGeom>
          <a:noFill/>
        </p:spPr>
        <p:txBody>
          <a:bodyPr wrap="square" lIns="68579" tIns="34289" rIns="68579" bIns="34289" rtlCol="0">
            <a:spAutoFit/>
          </a:bodyPr>
          <a:lstStyle/>
          <a:p>
            <a:pPr defTabSz="685783"/>
            <a:r>
              <a:rPr lang="en-US" sz="1400" b="1" i="1" dirty="0">
                <a:solidFill>
                  <a:prstClr val="black"/>
                </a:solidFill>
                <a:latin typeface="Arial" charset="0"/>
              </a:rPr>
              <a:t>“</a:t>
            </a:r>
            <a:r>
              <a:rPr lang="en-US" sz="1400" i="1" dirty="0">
                <a:solidFill>
                  <a:prstClr val="black"/>
                </a:solidFill>
                <a:latin typeface="Calibri"/>
              </a:rPr>
              <a:t>Modern processors are many-core, and will become </a:t>
            </a:r>
            <a:r>
              <a:rPr lang="en-US" sz="1400" i="1" dirty="0" err="1">
                <a:solidFill>
                  <a:prstClr val="black"/>
                </a:solidFill>
                <a:latin typeface="Calibri"/>
              </a:rPr>
              <a:t>moreso</a:t>
            </a:r>
            <a:r>
              <a:rPr lang="en-US" sz="1400" i="1" dirty="0">
                <a:solidFill>
                  <a:prstClr val="black"/>
                </a:solidFill>
                <a:latin typeface="Calibri"/>
              </a:rPr>
              <a:t>, that trend is simply not going away. Users and developers are flocking to these platforms. What we need to do to use them is not revolutionary, simply to make good use of techniques that have been known for a long time. But those techniques need to be used much more widely, with different emphasis, and at different scales.</a:t>
            </a:r>
            <a:r>
              <a:rPr lang="en-US" sz="1400" b="1" i="1" dirty="0">
                <a:solidFill>
                  <a:prstClr val="black"/>
                </a:solidFill>
                <a:latin typeface="Arial" charset="0"/>
              </a:rPr>
              <a:t>”</a:t>
            </a:r>
          </a:p>
          <a:p>
            <a:pPr algn="r" defTabSz="685783" eaLnBrk="0" fontAlgn="base" hangingPunct="0">
              <a:lnSpc>
                <a:spcPct val="110000"/>
              </a:lnSpc>
              <a:spcBef>
                <a:spcPct val="0"/>
              </a:spcBef>
              <a:spcAft>
                <a:spcPct val="0"/>
              </a:spcAft>
            </a:pPr>
            <a:r>
              <a:rPr lang="en-US" sz="1200" b="1" i="1" dirty="0">
                <a:solidFill>
                  <a:prstClr val="black"/>
                </a:solidFill>
                <a:latin typeface="Arial" charset="0"/>
              </a:rPr>
              <a:t>— Dan </a:t>
            </a:r>
            <a:r>
              <a:rPr lang="en-US" sz="1200" b="1" i="1" dirty="0" err="1">
                <a:solidFill>
                  <a:prstClr val="black"/>
                </a:solidFill>
                <a:latin typeface="Arial" charset="0"/>
              </a:rPr>
              <a:t>Stanzione</a:t>
            </a:r>
            <a:endParaRPr lang="en-US" sz="1200" b="1" i="1" dirty="0">
              <a:solidFill>
                <a:prstClr val="black"/>
              </a:solidFill>
              <a:latin typeface="Arial" charset="0"/>
            </a:endParaRPr>
          </a:p>
          <a:p>
            <a:pPr algn="r" defTabSz="457178" eaLnBrk="0" fontAlgn="base" hangingPunct="0">
              <a:lnSpc>
                <a:spcPct val="110000"/>
              </a:lnSpc>
              <a:spcBef>
                <a:spcPct val="0"/>
              </a:spcBef>
              <a:spcAft>
                <a:spcPct val="0"/>
              </a:spcAft>
            </a:pPr>
            <a:r>
              <a:rPr lang="en-US" sz="1200" b="1" i="1" dirty="0">
                <a:solidFill>
                  <a:prstClr val="black"/>
                </a:solidFill>
                <a:latin typeface="Arial" charset="0"/>
              </a:rPr>
              <a:t>Executive Director</a:t>
            </a:r>
          </a:p>
          <a:p>
            <a:pPr algn="r" defTabSz="685783" eaLnBrk="0" fontAlgn="base" hangingPunct="0">
              <a:lnSpc>
                <a:spcPct val="110000"/>
              </a:lnSpc>
              <a:spcBef>
                <a:spcPct val="0"/>
              </a:spcBef>
              <a:spcAft>
                <a:spcPct val="0"/>
              </a:spcAft>
            </a:pPr>
            <a:r>
              <a:rPr lang="en-US" sz="1200" b="1" i="1" dirty="0">
                <a:solidFill>
                  <a:prstClr val="black"/>
                </a:solidFill>
                <a:latin typeface="Arial" charset="0"/>
              </a:rPr>
              <a:t>(Texas Advanced Computing Center</a:t>
            </a:r>
          </a:p>
          <a:p>
            <a:pPr algn="r" defTabSz="685783" eaLnBrk="0" fontAlgn="base" hangingPunct="0">
              <a:lnSpc>
                <a:spcPct val="110000"/>
              </a:lnSpc>
              <a:spcBef>
                <a:spcPct val="0"/>
              </a:spcBef>
              <a:spcAft>
                <a:spcPct val="0"/>
              </a:spcAft>
            </a:pPr>
            <a:r>
              <a:rPr lang="en-US" sz="1200" b="1" i="1" dirty="0">
                <a:solidFill>
                  <a:prstClr val="black"/>
                </a:solidFill>
                <a:latin typeface="Arial" charset="0"/>
              </a:rPr>
              <a:t>The University of Texas at Austin)</a:t>
            </a:r>
          </a:p>
        </p:txBody>
      </p:sp>
      <p:sp>
        <p:nvSpPr>
          <p:cNvPr id="12" name="TextBox 11"/>
          <p:cNvSpPr txBox="1"/>
          <p:nvPr/>
        </p:nvSpPr>
        <p:spPr>
          <a:xfrm>
            <a:off x="101600" y="114302"/>
            <a:ext cx="2743200" cy="3269501"/>
          </a:xfrm>
          <a:prstGeom prst="rect">
            <a:avLst/>
          </a:prstGeom>
          <a:noFill/>
        </p:spPr>
        <p:txBody>
          <a:bodyPr wrap="square" lIns="68579" tIns="34289" rIns="68579" bIns="34289" rtlCol="0">
            <a:spAutoFit/>
          </a:bodyPr>
          <a:lstStyle/>
          <a:p>
            <a:pPr defTabSz="457178" eaLnBrk="0" fontAlgn="base" hangingPunct="0">
              <a:spcBef>
                <a:spcPct val="0"/>
              </a:spcBef>
              <a:spcAft>
                <a:spcPct val="0"/>
              </a:spcAft>
            </a:pPr>
            <a:r>
              <a:rPr lang="en-US" sz="1600" dirty="0">
                <a:solidFill>
                  <a:prstClr val="black"/>
                </a:solidFill>
                <a:latin typeface="Arial" charset="0"/>
              </a:rPr>
              <a:t>25 chapters,</a:t>
            </a:r>
            <a:br>
              <a:rPr lang="en-US" sz="1600" dirty="0">
                <a:solidFill>
                  <a:prstClr val="black"/>
                </a:solidFill>
                <a:latin typeface="Arial" charset="0"/>
              </a:rPr>
            </a:br>
            <a:r>
              <a:rPr lang="en-US" sz="1600" dirty="0">
                <a:solidFill>
                  <a:prstClr val="black"/>
                </a:solidFill>
                <a:latin typeface="Arial" charset="0"/>
              </a:rPr>
              <a:t>73 expert contributors.</a:t>
            </a:r>
          </a:p>
          <a:p>
            <a:pPr defTabSz="457178" eaLnBrk="0" fontAlgn="base" hangingPunct="0">
              <a:spcBef>
                <a:spcPct val="0"/>
              </a:spcBef>
              <a:spcAft>
                <a:spcPct val="0"/>
              </a:spcAft>
            </a:pPr>
            <a:endParaRPr lang="en-US" sz="1600" dirty="0">
              <a:solidFill>
                <a:prstClr val="black"/>
              </a:solidFill>
              <a:latin typeface="Arial" charset="0"/>
            </a:endParaRPr>
          </a:p>
          <a:p>
            <a:pPr defTabSz="685783" eaLnBrk="0" fontAlgn="base" hangingPunct="0">
              <a:spcBef>
                <a:spcPct val="0"/>
              </a:spcBef>
              <a:spcAft>
                <a:spcPct val="0"/>
              </a:spcAft>
            </a:pPr>
            <a:r>
              <a:rPr lang="en-US" sz="1600" dirty="0">
                <a:solidFill>
                  <a:prstClr val="black"/>
                </a:solidFill>
                <a:latin typeface="Arial" charset="0"/>
              </a:rPr>
              <a:t>Numerous  “Real World” Code “Recipes” and examples using OpenMP*, MPI, OpenCL*, C, C++, Fortran.</a:t>
            </a:r>
          </a:p>
          <a:p>
            <a:pPr defTabSz="457178" eaLnBrk="0" fontAlgn="base" hangingPunct="0">
              <a:spcBef>
                <a:spcPct val="0"/>
              </a:spcBef>
              <a:spcAft>
                <a:spcPct val="0"/>
              </a:spcAft>
            </a:pPr>
            <a:endParaRPr lang="en-US" sz="1600" dirty="0">
              <a:solidFill>
                <a:prstClr val="black"/>
              </a:solidFill>
              <a:latin typeface="Arial" charset="0"/>
            </a:endParaRPr>
          </a:p>
          <a:p>
            <a:pPr defTabSz="685783" eaLnBrk="0" fontAlgn="base" hangingPunct="0">
              <a:spcBef>
                <a:spcPct val="0"/>
              </a:spcBef>
              <a:spcAft>
                <a:spcPct val="0"/>
              </a:spcAft>
            </a:pPr>
            <a:r>
              <a:rPr lang="en-US" sz="1600" dirty="0">
                <a:solidFill>
                  <a:prstClr val="black"/>
                </a:solidFill>
                <a:latin typeface="Arial" charset="0"/>
              </a:rPr>
              <a:t>Successful techniques, tips for key issues of scaling, locality of reference and vectorization</a:t>
            </a:r>
          </a:p>
        </p:txBody>
      </p:sp>
      <p:sp>
        <p:nvSpPr>
          <p:cNvPr id="16" name="TextBox 15"/>
          <p:cNvSpPr txBox="1"/>
          <p:nvPr/>
        </p:nvSpPr>
        <p:spPr>
          <a:xfrm>
            <a:off x="0" y="3911602"/>
            <a:ext cx="9144000" cy="438581"/>
          </a:xfrm>
          <a:prstGeom prst="rect">
            <a:avLst/>
          </a:prstGeom>
          <a:noFill/>
        </p:spPr>
        <p:txBody>
          <a:bodyPr wrap="square" lIns="68579" tIns="34289" rIns="68579" bIns="34289" rtlCol="0">
            <a:spAutoFit/>
          </a:bodyPr>
          <a:lstStyle/>
          <a:p>
            <a:pPr algn="ctr" defTabSz="685783"/>
            <a:r>
              <a:rPr lang="en-US" sz="1200" dirty="0">
                <a:solidFill>
                  <a:prstClr val="black"/>
                </a:solidFill>
                <a:latin typeface="Arial"/>
              </a:rPr>
              <a:t>High Performance Programming Pearls Volume 2</a:t>
            </a:r>
          </a:p>
          <a:p>
            <a:pPr algn="ctr" defTabSz="685783"/>
            <a:r>
              <a:rPr lang="en-US" sz="1200" dirty="0">
                <a:solidFill>
                  <a:prstClr val="black"/>
                </a:solidFill>
                <a:latin typeface="Arial"/>
              </a:rPr>
              <a:t>Editors Jim Jeffers, James Reinders, (c) 2015, publisher: Morgan Kaufmann</a:t>
            </a:r>
          </a:p>
        </p:txBody>
      </p:sp>
      <p:sp>
        <p:nvSpPr>
          <p:cNvPr id="18" name="TextBox 17"/>
          <p:cNvSpPr txBox="1"/>
          <p:nvPr/>
        </p:nvSpPr>
        <p:spPr>
          <a:xfrm>
            <a:off x="0" y="4439400"/>
            <a:ext cx="9144000" cy="500090"/>
          </a:xfrm>
          <a:prstGeom prst="rect">
            <a:avLst/>
          </a:prstGeom>
          <a:noFill/>
        </p:spPr>
        <p:txBody>
          <a:bodyPr wrap="square" lIns="68579" tIns="34289" rIns="68579" bIns="34289" rtlCol="0">
            <a:spAutoFit/>
          </a:bodyPr>
          <a:lstStyle/>
          <a:p>
            <a:pPr algn="ctr" defTabSz="685783"/>
            <a:r>
              <a:rPr lang="en-US" sz="2800" dirty="0">
                <a:solidFill>
                  <a:prstClr val="black"/>
                </a:solidFill>
                <a:latin typeface="Arial"/>
              </a:rPr>
              <a:t>www.lotsofcores.com</a:t>
            </a:r>
          </a:p>
        </p:txBody>
      </p:sp>
      <p:sp>
        <p:nvSpPr>
          <p:cNvPr id="19" name="Title 1"/>
          <p:cNvSpPr txBox="1">
            <a:spLocks/>
          </p:cNvSpPr>
          <p:nvPr/>
        </p:nvSpPr>
        <p:spPr>
          <a:xfrm>
            <a:off x="0" y="83547"/>
            <a:ext cx="9144000" cy="741560"/>
          </a:xfrm>
          <a:prstGeom prst="rect">
            <a:avLst/>
          </a:prstGeom>
        </p:spPr>
        <p:txBody>
          <a:bodyPr lIns="68579" tIns="34289" rIns="68579" bIns="34289">
            <a:normAutofit/>
          </a:bodyPr>
          <a:lstStyle>
            <a:lvl1pPr algn="l" defTabSz="457200" rtl="0" eaLnBrk="1" latinLnBrk="0" hangingPunct="1">
              <a:spcBef>
                <a:spcPct val="0"/>
              </a:spcBef>
              <a:buNone/>
              <a:defRPr sz="4600" kern="1200">
                <a:solidFill>
                  <a:schemeClr val="tx1">
                    <a:lumMod val="50000"/>
                    <a:lumOff val="50000"/>
                  </a:schemeClr>
                </a:solidFill>
                <a:latin typeface="Intel Clear Light"/>
                <a:ea typeface="+mj-ea"/>
                <a:cs typeface="Intel Clear Light"/>
              </a:defRPr>
            </a:lvl1pPr>
          </a:lstStyle>
          <a:p>
            <a:pPr algn="ctr">
              <a:lnSpc>
                <a:spcPct val="80000"/>
              </a:lnSpc>
            </a:pPr>
            <a:endParaRPr lang="en-US" sz="2100" dirty="0">
              <a:solidFill>
                <a:schemeClr val="bg1">
                  <a:lumMod val="65000"/>
                </a:schemeClr>
              </a:solidFill>
              <a:latin typeface="Arial"/>
              <a:cs typeface="Arial"/>
            </a:endParaRPr>
          </a:p>
        </p:txBody>
      </p:sp>
      <p:sp>
        <p:nvSpPr>
          <p:cNvPr id="6" name="TextBox 5"/>
          <p:cNvSpPr txBox="1"/>
          <p:nvPr/>
        </p:nvSpPr>
        <p:spPr>
          <a:xfrm>
            <a:off x="3213101" y="4279902"/>
            <a:ext cx="2843231" cy="207749"/>
          </a:xfrm>
          <a:prstGeom prst="rect">
            <a:avLst/>
          </a:prstGeom>
          <a:noFill/>
        </p:spPr>
        <p:txBody>
          <a:bodyPr wrap="none" lIns="68579" tIns="34289" rIns="68579" bIns="34289" rtlCol="0">
            <a:spAutoFit/>
          </a:bodyPr>
          <a:lstStyle/>
          <a:p>
            <a:pPr defTabSz="685783"/>
            <a:r>
              <a:rPr lang="en-US" sz="900" dirty="0">
                <a:solidFill>
                  <a:prstClr val="black"/>
                </a:solidFill>
                <a:latin typeface="Arial"/>
                <a:cs typeface="Arial"/>
              </a:rPr>
              <a:t>Book cover design used with permission of publisher.</a:t>
            </a:r>
          </a:p>
        </p:txBody>
      </p:sp>
      <p:sp>
        <p:nvSpPr>
          <p:cNvPr id="13" name="TextBox 12"/>
          <p:cNvSpPr txBox="1"/>
          <p:nvPr/>
        </p:nvSpPr>
        <p:spPr>
          <a:xfrm>
            <a:off x="6705188" y="4470155"/>
            <a:ext cx="1969530" cy="438581"/>
          </a:xfrm>
          <a:prstGeom prst="rect">
            <a:avLst/>
          </a:prstGeom>
          <a:solidFill>
            <a:srgbClr val="FFFF00"/>
          </a:solidFill>
        </p:spPr>
        <p:txBody>
          <a:bodyPr wrap="none" lIns="68579" tIns="34289" rIns="68579" bIns="34289" rtlCol="0">
            <a:spAutoFit/>
          </a:bodyPr>
          <a:lstStyle/>
          <a:p>
            <a:pPr defTabSz="685783"/>
            <a:r>
              <a:rPr lang="en-US" sz="1200" b="1" dirty="0">
                <a:solidFill>
                  <a:prstClr val="black"/>
                </a:solidFill>
                <a:latin typeface="Arial Narrow"/>
                <a:cs typeface="Arial Narrow"/>
              </a:rPr>
              <a:t>All figures, diagrams and code</a:t>
            </a:r>
            <a:br>
              <a:rPr lang="en-US" sz="1200" b="1" dirty="0">
                <a:solidFill>
                  <a:prstClr val="black"/>
                </a:solidFill>
                <a:latin typeface="Arial Narrow"/>
                <a:cs typeface="Arial Narrow"/>
              </a:rPr>
            </a:br>
            <a:r>
              <a:rPr lang="en-US" sz="1200" b="1" dirty="0">
                <a:solidFill>
                  <a:prstClr val="black"/>
                </a:solidFill>
                <a:latin typeface="Arial Narrow"/>
                <a:cs typeface="Arial Narrow"/>
              </a:rPr>
              <a:t>freely downloadable.</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5807" y="617441"/>
            <a:ext cx="2656580" cy="3294159"/>
          </a:xfrm>
          <a:prstGeom prst="rect">
            <a:avLst/>
          </a:prstGeom>
        </p:spPr>
      </p:pic>
      <p:sp>
        <p:nvSpPr>
          <p:cNvPr id="10" name="Title 1"/>
          <p:cNvSpPr txBox="1">
            <a:spLocks/>
          </p:cNvSpPr>
          <p:nvPr/>
        </p:nvSpPr>
        <p:spPr>
          <a:xfrm>
            <a:off x="0" y="201082"/>
            <a:ext cx="9144000" cy="540477"/>
          </a:xfrm>
          <a:prstGeom prst="rect">
            <a:avLst/>
          </a:prstGeom>
        </p:spPr>
        <p:txBody>
          <a:bodyPr>
            <a:normAutofit/>
          </a:bodyPr>
          <a:lstStyle>
            <a:lvl1pPr algn="l" defTabSz="457200" rtl="0" eaLnBrk="1" latinLnBrk="0" hangingPunct="1">
              <a:spcBef>
                <a:spcPct val="0"/>
              </a:spcBef>
              <a:buNone/>
              <a:defRPr sz="4600" kern="1200">
                <a:solidFill>
                  <a:schemeClr val="tx1">
                    <a:lumMod val="50000"/>
                    <a:lumOff val="50000"/>
                  </a:schemeClr>
                </a:solidFill>
                <a:latin typeface="Intel Clear Light"/>
                <a:ea typeface="+mj-ea"/>
                <a:cs typeface="Intel Clear Light"/>
              </a:defRPr>
            </a:lvl1pPr>
          </a:lstStyle>
          <a:p>
            <a:pPr algn="ctr">
              <a:lnSpc>
                <a:spcPct val="80000"/>
              </a:lnSpc>
            </a:pPr>
            <a:r>
              <a:rPr lang="en-US" sz="2100" dirty="0" smtClean="0">
                <a:solidFill>
                  <a:srgbClr val="000000"/>
                </a:solidFill>
                <a:latin typeface="Arial"/>
                <a:cs typeface="Arial"/>
              </a:rPr>
              <a:t>Pearls Volume Two</a:t>
            </a:r>
            <a:endParaRPr lang="en-US" sz="2100" dirty="0">
              <a:solidFill>
                <a:srgbClr val="000000"/>
              </a:solidFill>
              <a:latin typeface="Arial"/>
              <a:cs typeface="Arial"/>
            </a:endParaRPr>
          </a:p>
        </p:txBody>
      </p:sp>
    </p:spTree>
    <p:extLst>
      <p:ext uri="{BB962C8B-B14F-4D97-AF65-F5344CB8AC3E}">
        <p14:creationId xmlns:p14="http://schemas.microsoft.com/office/powerpoint/2010/main" val="361679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444320" cy="994172"/>
          </a:xfrm>
        </p:spPr>
        <p:txBody>
          <a:bodyPr>
            <a:normAutofit/>
          </a:bodyPr>
          <a:lstStyle/>
          <a:p>
            <a:r>
              <a:rPr lang="en-US" dirty="0" smtClean="0"/>
              <a:t>Explicit Vectorization With ISPC Helps</a:t>
            </a:r>
            <a:endParaRPr lang="en-US" dirty="0"/>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20353" y="710466"/>
            <a:ext cx="4289085" cy="3252557"/>
          </a:xfrm>
          <a:prstGeom prst="rect">
            <a:avLst/>
          </a:prstGeom>
        </p:spPr>
      </p:pic>
      <p:sp>
        <p:nvSpPr>
          <p:cNvPr id="5" name="Rectangle 4"/>
          <p:cNvSpPr/>
          <p:nvPr/>
        </p:nvSpPr>
        <p:spPr>
          <a:xfrm>
            <a:off x="4905921" y="3963022"/>
            <a:ext cx="4289350" cy="727121"/>
          </a:xfrm>
          <a:prstGeom prst="rect">
            <a:avLst/>
          </a:prstGeom>
        </p:spPr>
        <p:txBody>
          <a:bodyPr wrap="square" lIns="68579" tIns="34289" rIns="68579" bIns="34289">
            <a:spAutoFit/>
          </a:bodyPr>
          <a:lstStyle/>
          <a:p>
            <a:pPr algn="ctr" defTabSz="685783"/>
            <a:r>
              <a:rPr lang="en-US" sz="1400" dirty="0">
                <a:solidFill>
                  <a:prstClr val="black"/>
                </a:solidFill>
                <a:latin typeface="Calibri"/>
              </a:rPr>
              <a:t>Using </a:t>
            </a:r>
            <a:r>
              <a:rPr lang="en-US" sz="1400" dirty="0" err="1">
                <a:solidFill>
                  <a:prstClr val="black"/>
                </a:solidFill>
                <a:latin typeface="Calibri"/>
              </a:rPr>
              <a:t>ispc</a:t>
            </a:r>
            <a:r>
              <a:rPr lang="en-US" sz="1400" dirty="0">
                <a:solidFill>
                  <a:prstClr val="black"/>
                </a:solidFill>
                <a:latin typeface="Calibri"/>
              </a:rPr>
              <a:t> improves performance by as much as 1.61x relative to that of an AVX2 auto-vectorized scalar implementation for </a:t>
            </a:r>
            <a:r>
              <a:rPr lang="en-US" sz="1400" dirty="0" smtClean="0">
                <a:solidFill>
                  <a:prstClr val="black"/>
                </a:solidFill>
                <a:latin typeface="Calibri"/>
              </a:rPr>
              <a:t>Intel® Xeon® </a:t>
            </a:r>
            <a:r>
              <a:rPr lang="en-US" sz="1400" dirty="0">
                <a:solidFill>
                  <a:prstClr val="black"/>
                </a:solidFill>
                <a:latin typeface="Calibri"/>
              </a:rPr>
              <a:t>processors</a:t>
            </a:r>
          </a:p>
        </p:txBody>
      </p:sp>
      <p:sp>
        <p:nvSpPr>
          <p:cNvPr id="6" name="Rectangle 5"/>
          <p:cNvSpPr/>
          <p:nvPr/>
        </p:nvSpPr>
        <p:spPr>
          <a:xfrm>
            <a:off x="705775" y="662188"/>
            <a:ext cx="3628748" cy="715578"/>
          </a:xfrm>
          <a:prstGeom prst="rect">
            <a:avLst/>
          </a:prstGeom>
        </p:spPr>
        <p:txBody>
          <a:bodyPr wrap="square" lIns="68579" tIns="34289" rIns="68579" bIns="34289">
            <a:spAutoFit/>
          </a:bodyPr>
          <a:lstStyle/>
          <a:p>
            <a:pPr defTabSz="685783"/>
            <a:r>
              <a:rPr lang="en-US" sz="1400" dirty="0">
                <a:solidFill>
                  <a:prstClr val="black"/>
                </a:solidFill>
                <a:latin typeface="Calibri"/>
              </a:rPr>
              <a:t>The </a:t>
            </a:r>
            <a:r>
              <a:rPr lang="en-US" sz="1400" dirty="0" err="1">
                <a:solidFill>
                  <a:prstClr val="black"/>
                </a:solidFill>
                <a:latin typeface="Calibri"/>
              </a:rPr>
              <a:t>StingRay</a:t>
            </a:r>
            <a:r>
              <a:rPr lang="en-US" sz="1400" dirty="0">
                <a:solidFill>
                  <a:prstClr val="black"/>
                </a:solidFill>
                <a:latin typeface="Calibri"/>
              </a:rPr>
              <a:t> system architecture demonstrates interactive simulation and visualization coupled with a ray state recording and processing</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589" y="1346176"/>
            <a:ext cx="3019102" cy="1924499"/>
          </a:xfrm>
          <a:prstGeom prst="rect">
            <a:avLst/>
          </a:prstGeom>
        </p:spPr>
      </p:pic>
      <p:sp>
        <p:nvSpPr>
          <p:cNvPr id="11" name="Rectangle 10"/>
          <p:cNvSpPr/>
          <p:nvPr/>
        </p:nvSpPr>
        <p:spPr>
          <a:xfrm>
            <a:off x="171757" y="3260088"/>
            <a:ext cx="4734164" cy="1577353"/>
          </a:xfrm>
          <a:prstGeom prst="rect">
            <a:avLst/>
          </a:prstGeom>
        </p:spPr>
        <p:txBody>
          <a:bodyPr wrap="square" lIns="68579" tIns="34289" rIns="68579" bIns="34289">
            <a:spAutoFit/>
          </a:bodyPr>
          <a:lstStyle/>
          <a:p>
            <a:pPr defTabSz="685783"/>
            <a:r>
              <a:rPr lang="en-US" sz="1400" dirty="0">
                <a:solidFill>
                  <a:prstClr val="black"/>
                </a:solidFill>
                <a:latin typeface="Calibri"/>
              </a:rPr>
              <a:t>ISPC is a free LLVM-based language and compiler for a variant of the C programming language, with extensions for "single program, multiple data" </a:t>
            </a:r>
            <a:r>
              <a:rPr lang="en-US" sz="1400" dirty="0">
                <a:solidFill>
                  <a:prstClr val="black"/>
                </a:solidFill>
                <a:latin typeface="Calibri"/>
                <a:hlinkClick r:id="rId6"/>
              </a:rPr>
              <a:t>(SPMD)</a:t>
            </a:r>
            <a:r>
              <a:rPr lang="en-US" sz="1400" dirty="0">
                <a:solidFill>
                  <a:prstClr val="black"/>
                </a:solidFill>
                <a:latin typeface="Calibri"/>
              </a:rPr>
              <a:t> programming </a:t>
            </a:r>
          </a:p>
          <a:p>
            <a:pPr marL="214308" indent="-214308" defTabSz="685783">
              <a:buFont typeface="Arial" panose="020B0604020202020204" pitchFamily="34" charset="0"/>
              <a:buChar char="•"/>
            </a:pPr>
            <a:r>
              <a:rPr lang="en-US" sz="1400" dirty="0">
                <a:solidFill>
                  <a:prstClr val="black"/>
                </a:solidFill>
                <a:latin typeface="Calibri"/>
              </a:rPr>
              <a:t>It compiles a C-based SPMD programming language to run on the SIMD units of CPUs and the </a:t>
            </a:r>
            <a:r>
              <a:rPr lang="en-US" sz="1400" dirty="0" smtClean="0">
                <a:solidFill>
                  <a:prstClr val="black"/>
                </a:solidFill>
                <a:latin typeface="Calibri"/>
              </a:rPr>
              <a:t>Intel® </a:t>
            </a:r>
            <a:r>
              <a:rPr lang="en-US" sz="1400" dirty="0">
                <a:solidFill>
                  <a:prstClr val="black"/>
                </a:solidFill>
                <a:latin typeface="Calibri"/>
              </a:rPr>
              <a:t>Xeon Phi™ architecture</a:t>
            </a:r>
          </a:p>
          <a:p>
            <a:pPr marL="214308" indent="-214308" defTabSz="685783">
              <a:buFont typeface="Arial" panose="020B0604020202020204" pitchFamily="34" charset="0"/>
              <a:buChar char="•"/>
            </a:pPr>
            <a:r>
              <a:rPr lang="en-US" sz="1400" dirty="0">
                <a:solidFill>
                  <a:prstClr val="black"/>
                </a:solidFill>
                <a:latin typeface="Calibri"/>
                <a:hlinkClick r:id="rId7"/>
              </a:rPr>
              <a:t>https://ispc.github.io/</a:t>
            </a:r>
            <a:r>
              <a:rPr lang="en-US" sz="1400" dirty="0">
                <a:solidFill>
                  <a:prstClr val="black"/>
                </a:solidFill>
                <a:latin typeface="Calibri"/>
              </a:rPr>
              <a:t> </a:t>
            </a:r>
          </a:p>
        </p:txBody>
      </p:sp>
    </p:spTree>
    <p:extLst>
      <p:ext uri="{BB962C8B-B14F-4D97-AF65-F5344CB8AC3E}">
        <p14:creationId xmlns:p14="http://schemas.microsoft.com/office/powerpoint/2010/main" val="16426509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78981"/>
            <a:ext cx="5416626" cy="642707"/>
          </a:xfrm>
        </p:spPr>
        <p:txBody>
          <a:bodyPr>
            <a:noAutofit/>
          </a:bodyPr>
          <a:lstStyle/>
          <a:p>
            <a:pPr>
              <a:lnSpc>
                <a:spcPct val="100000"/>
              </a:lnSpc>
            </a:pPr>
            <a:r>
              <a:rPr lang="en-US" sz="1800" b="1" dirty="0">
                <a:latin typeface="Verdana"/>
              </a:rPr>
              <a:t>Exploring Use of the Reserved Core</a:t>
            </a:r>
            <a:br>
              <a:rPr lang="en-US" sz="1800" b="1" dirty="0">
                <a:latin typeface="Verdana"/>
              </a:rPr>
            </a:br>
            <a:endParaRPr lang="en-US" sz="2000" b="1" dirty="0">
              <a:latin typeface="Verdana"/>
            </a:endParaRPr>
          </a:p>
        </p:txBody>
      </p:sp>
      <p:sp>
        <p:nvSpPr>
          <p:cNvPr id="8" name="Rectangle 7"/>
          <p:cNvSpPr/>
          <p:nvPr/>
        </p:nvSpPr>
        <p:spPr>
          <a:xfrm>
            <a:off x="160925" y="642708"/>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John Holmen, Alan Humphrey, Martin Berzins</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157960"/>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13</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2026" y="117841"/>
            <a:ext cx="75375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55783" y="117842"/>
            <a:ext cx="75375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09540" y="117843"/>
            <a:ext cx="753757" cy="959497"/>
          </a:xfrm>
          <a:prstGeom prst="rect">
            <a:avLst/>
          </a:prstGeom>
        </p:spPr>
      </p:pic>
      <p:sp>
        <p:nvSpPr>
          <p:cNvPr id="3" name="Rectangle 2"/>
          <p:cNvSpPr/>
          <p:nvPr/>
        </p:nvSpPr>
        <p:spPr>
          <a:xfrm>
            <a:off x="276957" y="1449853"/>
            <a:ext cx="4572000" cy="2920028"/>
          </a:xfrm>
          <a:prstGeom prst="rect">
            <a:avLst/>
          </a:prstGeom>
        </p:spPr>
        <p:txBody>
          <a:bodyPr lIns="68579" tIns="34289" rIns="68579" bIns="34289">
            <a:spAutoFit/>
          </a:bodyPr>
          <a:lstStyle/>
          <a:p>
            <a:pPr defTabSz="685783"/>
            <a:r>
              <a:rPr lang="en-US" sz="1400" dirty="0">
                <a:solidFill>
                  <a:prstClr val="black"/>
                </a:solidFill>
                <a:latin typeface="Calibri"/>
              </a:rPr>
              <a:t>Describes the benefits of using a centralized scheduler model along with interoperability of MPI and </a:t>
            </a:r>
            <a:r>
              <a:rPr lang="en-US" sz="1400" dirty="0" err="1">
                <a:solidFill>
                  <a:prstClr val="black"/>
                </a:solidFill>
                <a:latin typeface="Calibri"/>
              </a:rPr>
              <a:t>Pthreads</a:t>
            </a:r>
            <a:r>
              <a:rPr lang="en-US" sz="1400" dirty="0">
                <a:solidFill>
                  <a:prstClr val="black"/>
                </a:solidFill>
                <a:latin typeface="Calibri"/>
              </a:rPr>
              <a:t> for thread management</a:t>
            </a:r>
          </a:p>
          <a:p>
            <a:pPr marL="214308" indent="-214308" defTabSz="685783">
              <a:buFont typeface="Arial" panose="020B0604020202020204" pitchFamily="34" charset="0"/>
              <a:buChar char="•"/>
            </a:pPr>
            <a:r>
              <a:rPr lang="en-US" sz="1400" dirty="0">
                <a:solidFill>
                  <a:prstClr val="black"/>
                </a:solidFill>
                <a:latin typeface="Calibri"/>
              </a:rPr>
              <a:t>Investigated through an exploration of thread placement strategies for an algorithm modeling radiative heat transfer with special attention to the 61st core</a:t>
            </a:r>
          </a:p>
          <a:p>
            <a:pPr marL="214308" indent="-214308" defTabSz="685783">
              <a:buFont typeface="Arial" panose="020B0604020202020204" pitchFamily="34" charset="0"/>
              <a:buChar char="•"/>
            </a:pPr>
            <a:r>
              <a:rPr lang="en-US" sz="1400" dirty="0">
                <a:solidFill>
                  <a:prstClr val="black"/>
                </a:solidFill>
                <a:latin typeface="Calibri"/>
              </a:rPr>
              <a:t>The algorithm is used within the Uintah Computational Framework (UCF) to model next generation, large-scale clean coal boilers</a:t>
            </a:r>
          </a:p>
          <a:p>
            <a:pPr marL="557199" lvl="1" indent="-214308" defTabSz="685783">
              <a:buFont typeface="Arial" panose="020B0604020202020204" pitchFamily="34" charset="0"/>
              <a:buChar char="•"/>
            </a:pPr>
            <a:r>
              <a:rPr lang="en-US" sz="1400" dirty="0">
                <a:solidFill>
                  <a:srgbClr val="333333"/>
                </a:solidFill>
                <a:latin typeface="Calibri"/>
              </a:rPr>
              <a:t>This MIT licensed software suite is a set of libraries and applications for simulating and analyzing complex chemical and physical reactions</a:t>
            </a:r>
          </a:p>
          <a:p>
            <a:pPr marL="557199" lvl="1" indent="-214308" defTabSz="685783">
              <a:buFont typeface="Arial" panose="020B0604020202020204" pitchFamily="34" charset="0"/>
              <a:buChar char="•"/>
            </a:pPr>
            <a:r>
              <a:rPr lang="en-US" sz="1400" dirty="0">
                <a:solidFill>
                  <a:prstClr val="black"/>
                </a:solidFill>
                <a:latin typeface="Calibri"/>
                <a:hlinkClick r:id="rId7"/>
              </a:rPr>
              <a:t>http://www.uintah.utah.edu/</a:t>
            </a:r>
            <a:endParaRPr lang="en-US" sz="1400" dirty="0">
              <a:solidFill>
                <a:prstClr val="black"/>
              </a:solidFill>
              <a:latin typeface="Calibri"/>
            </a:endParaRPr>
          </a:p>
        </p:txBody>
      </p:sp>
      <p:sp>
        <p:nvSpPr>
          <p:cNvPr id="9" name="Rectangle 8"/>
          <p:cNvSpPr/>
          <p:nvPr/>
        </p:nvSpPr>
        <p:spPr>
          <a:xfrm>
            <a:off x="5272460" y="1393635"/>
            <a:ext cx="3796491" cy="1823575"/>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algn="ctr" defTabSz="685783"/>
            <a:r>
              <a:rPr lang="en-US" sz="1400" u="sng" dirty="0">
                <a:solidFill>
                  <a:prstClr val="black"/>
                </a:solidFill>
                <a:latin typeface="Calibri"/>
              </a:rPr>
              <a:t>Demystifying The Reserved Core</a:t>
            </a:r>
          </a:p>
          <a:p>
            <a:pPr marL="214308" indent="-214308" defTabSz="685783">
              <a:buFont typeface="Arial" panose="020B0604020202020204" pitchFamily="34" charset="0"/>
              <a:buChar char="•"/>
            </a:pPr>
            <a:r>
              <a:rPr lang="en-US" sz="1400" dirty="0">
                <a:solidFill>
                  <a:prstClr val="black"/>
                </a:solidFill>
                <a:latin typeface="Calibri"/>
              </a:rPr>
              <a:t>Defined on a 61-core coprocessor, the last-most physical core contains logical cores 241, 242, 243, and 0</a:t>
            </a:r>
          </a:p>
          <a:p>
            <a:pPr marL="214308" indent="-214308" defTabSz="685783">
              <a:buFont typeface="Arial" panose="020B0604020202020204" pitchFamily="34" charset="0"/>
              <a:buChar char="•"/>
            </a:pPr>
            <a:r>
              <a:rPr lang="en-US" sz="1400" b="1" dirty="0">
                <a:solidFill>
                  <a:prstClr val="black"/>
                </a:solidFill>
                <a:latin typeface="Calibri"/>
              </a:rPr>
              <a:t>Contrary to conventional thinking, we found that performance was not profoundly impacted when explicitly oversubscribing the coprocessor operating system thread</a:t>
            </a:r>
          </a:p>
        </p:txBody>
      </p:sp>
      <p:sp>
        <p:nvSpPr>
          <p:cNvPr id="13" name="Rectangle 12"/>
          <p:cNvSpPr/>
          <p:nvPr/>
        </p:nvSpPr>
        <p:spPr>
          <a:xfrm>
            <a:off x="5272460" y="3241696"/>
            <a:ext cx="3796491" cy="1177245"/>
          </a:xfrm>
          <a:prstGeom prst="rect">
            <a:avLst/>
          </a:prstGeom>
        </p:spPr>
        <p:txBody>
          <a:bodyPr wrap="square" lIns="68579" tIns="34289" rIns="68579" bIns="34289">
            <a:spAutoFit/>
          </a:bodyPr>
          <a:lstStyle/>
          <a:p>
            <a:pPr defTabSz="685783"/>
            <a:r>
              <a:rPr lang="en-US" sz="1200" dirty="0">
                <a:solidFill>
                  <a:prstClr val="black"/>
                </a:solidFill>
                <a:latin typeface="Calibri"/>
              </a:rPr>
              <a:t>Note: two Xeon processors outperformed a single Xeon Phi</a:t>
            </a:r>
          </a:p>
          <a:p>
            <a:pPr marL="214308" indent="-214308" defTabSz="685783">
              <a:buFont typeface="Arial" panose="020B0604020202020204" pitchFamily="34" charset="0"/>
              <a:buChar char="•"/>
            </a:pPr>
            <a:r>
              <a:rPr lang="en-US" sz="1200" dirty="0">
                <a:solidFill>
                  <a:prstClr val="black"/>
                </a:solidFill>
                <a:latin typeface="Calibri"/>
              </a:rPr>
              <a:t>Specifically, there existed a 39.43% difference in performance between the fastest run configurations for each architecture. </a:t>
            </a:r>
          </a:p>
          <a:p>
            <a:pPr marL="214308" indent="-214308" defTabSz="685783">
              <a:buFont typeface="Arial" panose="020B0604020202020204" pitchFamily="34" charset="0"/>
              <a:buChar char="•"/>
            </a:pPr>
            <a:r>
              <a:rPr lang="en-US" sz="1200" dirty="0" err="1">
                <a:solidFill>
                  <a:prstClr val="black"/>
                </a:solidFill>
                <a:latin typeface="Calibri"/>
              </a:rPr>
              <a:t>Compuited</a:t>
            </a:r>
            <a:r>
              <a:rPr lang="en-US" sz="1200" dirty="0">
                <a:solidFill>
                  <a:prstClr val="black"/>
                </a:solidFill>
                <a:latin typeface="Calibri"/>
              </a:rPr>
              <a:t> results between the two architectures were identical to a relative tolerance of 1E-15 digits</a:t>
            </a:r>
          </a:p>
        </p:txBody>
      </p:sp>
    </p:spTree>
    <p:extLst>
      <p:ext uri="{BB962C8B-B14F-4D97-AF65-F5344CB8AC3E}">
        <p14:creationId xmlns:p14="http://schemas.microsoft.com/office/powerpoint/2010/main" val="164838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444320" cy="994172"/>
          </a:xfrm>
        </p:spPr>
        <p:txBody>
          <a:bodyPr>
            <a:normAutofit/>
          </a:bodyPr>
          <a:lstStyle/>
          <a:p>
            <a:r>
              <a:rPr lang="en-US" dirty="0"/>
              <a:t>Impact of Thread Placement on Average Runtime</a:t>
            </a:r>
          </a:p>
        </p:txBody>
      </p:sp>
      <p:sp>
        <p:nvSpPr>
          <p:cNvPr id="3" name="Rectangle 2"/>
          <p:cNvSpPr/>
          <p:nvPr/>
        </p:nvSpPr>
        <p:spPr>
          <a:xfrm>
            <a:off x="170748" y="650902"/>
            <a:ext cx="5220070" cy="4131897"/>
          </a:xfrm>
          <a:prstGeom prst="rect">
            <a:avLst/>
          </a:prstGeom>
        </p:spPr>
        <p:txBody>
          <a:bodyPr wrap="square" lIns="68579" tIns="34289" rIns="68579" bIns="34289">
            <a:spAutoFit/>
          </a:bodyPr>
          <a:lstStyle/>
          <a:p>
            <a:pPr algn="ctr" defTabSz="685783"/>
            <a:r>
              <a:rPr lang="en-US" sz="1400" u="sng" dirty="0">
                <a:solidFill>
                  <a:srgbClr val="000000"/>
                </a:solidFill>
                <a:latin typeface="Calibri"/>
              </a:rPr>
              <a:t>The chapter figures contain a lot of information</a:t>
            </a:r>
          </a:p>
          <a:p>
            <a:pPr defTabSz="685783"/>
            <a:endParaRPr lang="en-US" sz="1400" dirty="0">
              <a:solidFill>
                <a:srgbClr val="000000"/>
              </a:solidFill>
              <a:latin typeface="Calibri"/>
            </a:endParaRPr>
          </a:p>
          <a:p>
            <a:pPr defTabSz="685783"/>
            <a:r>
              <a:rPr lang="en-US" sz="1400" dirty="0">
                <a:solidFill>
                  <a:srgbClr val="000000"/>
                </a:solidFill>
                <a:latin typeface="Calibri"/>
              </a:rPr>
              <a:t>Marks correspond to the average elapsed execution time per compute </a:t>
            </a:r>
            <a:r>
              <a:rPr lang="en-US" sz="1400" dirty="0" err="1">
                <a:solidFill>
                  <a:srgbClr val="000000"/>
                </a:solidFill>
                <a:latin typeface="Calibri"/>
              </a:rPr>
              <a:t>timestep</a:t>
            </a:r>
            <a:r>
              <a:rPr lang="en-US" sz="1400" dirty="0">
                <a:solidFill>
                  <a:srgbClr val="000000"/>
                </a:solidFill>
                <a:latin typeface="Calibri"/>
              </a:rPr>
              <a:t> (in seconds</a:t>
            </a:r>
            <a:r>
              <a:rPr lang="en-US" sz="1400" dirty="0" smtClean="0">
                <a:solidFill>
                  <a:srgbClr val="000000"/>
                </a:solidFill>
                <a:latin typeface="Calibri"/>
              </a:rPr>
              <a:t>)</a:t>
            </a:r>
            <a:endParaRPr lang="en-US" sz="1400" dirty="0">
              <a:solidFill>
                <a:srgbClr val="000000"/>
              </a:solidFill>
              <a:latin typeface="Calibri"/>
            </a:endParaRPr>
          </a:p>
          <a:p>
            <a:pPr marL="285750" indent="-285750" defTabSz="685783">
              <a:buFont typeface="Arial"/>
              <a:buChar char="•"/>
            </a:pPr>
            <a:r>
              <a:rPr lang="en-US" sz="1400" dirty="0" smtClean="0">
                <a:solidFill>
                  <a:srgbClr val="000000"/>
                </a:solidFill>
                <a:latin typeface="Calibri"/>
              </a:rPr>
              <a:t>TPPC </a:t>
            </a:r>
            <a:r>
              <a:rPr lang="en-US" sz="1400" dirty="0">
                <a:solidFill>
                  <a:srgbClr val="000000"/>
                </a:solidFill>
                <a:latin typeface="Calibri"/>
              </a:rPr>
              <a:t>corresponds to the number of hardware threads utilized per physical core</a:t>
            </a:r>
          </a:p>
          <a:p>
            <a:pPr marL="285750" indent="-285750" defTabSz="685783">
              <a:buFont typeface="Arial"/>
              <a:buChar char="•"/>
            </a:pPr>
            <a:r>
              <a:rPr lang="en-US" sz="1400" dirty="0" smtClean="0">
                <a:solidFill>
                  <a:srgbClr val="000000"/>
                </a:solidFill>
                <a:latin typeface="Calibri"/>
              </a:rPr>
              <a:t>Reserved </a:t>
            </a:r>
            <a:r>
              <a:rPr lang="en-US" sz="1400" dirty="0">
                <a:solidFill>
                  <a:srgbClr val="000000"/>
                </a:solidFill>
                <a:latin typeface="Calibri"/>
              </a:rPr>
              <a:t>core usage (RCU) shows the hardware threads utilized on the reserved </a:t>
            </a:r>
            <a:r>
              <a:rPr lang="en-US" sz="1400" dirty="0" err="1">
                <a:solidFill>
                  <a:srgbClr val="000000"/>
                </a:solidFill>
                <a:latin typeface="Calibri"/>
              </a:rPr>
              <a:t>coreas</a:t>
            </a:r>
            <a:r>
              <a:rPr lang="en-US" sz="1400" dirty="0">
                <a:solidFill>
                  <a:srgbClr val="000000"/>
                </a:solidFill>
                <a:latin typeface="Calibri"/>
              </a:rPr>
              <a:t> enumerated below:</a:t>
            </a:r>
          </a:p>
          <a:p>
            <a:pPr lvl="1" defTabSz="685783"/>
            <a:r>
              <a:rPr lang="en-US" sz="1400" dirty="0">
                <a:solidFill>
                  <a:srgbClr val="808080"/>
                </a:solidFill>
                <a:latin typeface="Calibri"/>
              </a:rPr>
              <a:t>• </a:t>
            </a:r>
            <a:r>
              <a:rPr lang="en-US" sz="1200" dirty="0">
                <a:solidFill>
                  <a:srgbClr val="000000"/>
                </a:solidFill>
                <a:latin typeface="Calibri"/>
              </a:rPr>
              <a:t>RCU=0 corresponds to use of 120, 180, and 240 threads facilitating 2, 3, and 4 hardware TPPC, respectively.</a:t>
            </a:r>
          </a:p>
          <a:p>
            <a:pPr lvl="1" defTabSz="685783"/>
            <a:r>
              <a:rPr lang="en-US" sz="1200" dirty="0">
                <a:solidFill>
                  <a:srgbClr val="808080"/>
                </a:solidFill>
                <a:latin typeface="Calibri"/>
              </a:rPr>
              <a:t>• </a:t>
            </a:r>
            <a:r>
              <a:rPr lang="en-US" sz="1200" dirty="0">
                <a:solidFill>
                  <a:srgbClr val="000000"/>
                </a:solidFill>
                <a:latin typeface="Calibri"/>
              </a:rPr>
              <a:t>RCU=1 corresponds to use of 121, 181, and 241 threads facilitating 2, 3, and 4 hardware TPPC, respectively.</a:t>
            </a:r>
          </a:p>
          <a:p>
            <a:pPr lvl="1" defTabSz="685783"/>
            <a:r>
              <a:rPr lang="en-US" sz="1200" dirty="0">
                <a:solidFill>
                  <a:srgbClr val="808080"/>
                </a:solidFill>
                <a:latin typeface="Calibri"/>
              </a:rPr>
              <a:t>• </a:t>
            </a:r>
            <a:r>
              <a:rPr lang="en-US" sz="1200" dirty="0">
                <a:solidFill>
                  <a:srgbClr val="000000"/>
                </a:solidFill>
                <a:latin typeface="Calibri"/>
              </a:rPr>
              <a:t>RCU=2 corresponds to use of 122, 182, and 242 threads facilitating 2, 3, and 4 hardware TPPC, respectively.</a:t>
            </a:r>
          </a:p>
          <a:p>
            <a:pPr lvl="1" defTabSz="685783"/>
            <a:r>
              <a:rPr lang="en-US" sz="1200" dirty="0">
                <a:solidFill>
                  <a:srgbClr val="808080"/>
                </a:solidFill>
                <a:latin typeface="Calibri"/>
              </a:rPr>
              <a:t>• </a:t>
            </a:r>
            <a:r>
              <a:rPr lang="en-US" sz="1200" dirty="0">
                <a:solidFill>
                  <a:srgbClr val="000000"/>
                </a:solidFill>
                <a:latin typeface="Calibri"/>
              </a:rPr>
              <a:t>RCU=3 corresponds to use of 183 and 243 threads facilitating 3 and 4 hardware TPPC, respectively.</a:t>
            </a:r>
          </a:p>
          <a:p>
            <a:pPr lvl="1" defTabSz="685783"/>
            <a:r>
              <a:rPr lang="en-US" sz="1200" dirty="0">
                <a:solidFill>
                  <a:srgbClr val="808080"/>
                </a:solidFill>
                <a:latin typeface="Calibri"/>
              </a:rPr>
              <a:t>• </a:t>
            </a:r>
            <a:r>
              <a:rPr lang="en-US" sz="1200" dirty="0">
                <a:solidFill>
                  <a:srgbClr val="000000"/>
                </a:solidFill>
                <a:latin typeface="Calibri"/>
              </a:rPr>
              <a:t>RCU=4 corresponds to use of 244 threads facilitating 4 hardware TPPC.</a:t>
            </a:r>
          </a:p>
          <a:p>
            <a:pPr marL="285750" indent="-285750" defTabSz="685783">
              <a:buFont typeface="Arial"/>
              <a:buChar char="•"/>
            </a:pPr>
            <a:r>
              <a:rPr lang="en-US" sz="1400" dirty="0" smtClean="0">
                <a:solidFill>
                  <a:srgbClr val="000000"/>
                </a:solidFill>
                <a:latin typeface="Calibri"/>
              </a:rPr>
              <a:t>PPT </a:t>
            </a:r>
            <a:r>
              <a:rPr lang="en-US" sz="1400" dirty="0">
                <a:solidFill>
                  <a:srgbClr val="000000"/>
                </a:solidFill>
                <a:latin typeface="Calibri"/>
              </a:rPr>
              <a:t>corresponds to the ratio of mesh patches to threads. Note that each thread is not guaranteed to compute this number of mesh patches.</a:t>
            </a:r>
            <a:endParaRPr lang="en-US" sz="1400" dirty="0">
              <a:solidFill>
                <a:prstClr val="black"/>
              </a:solidFill>
              <a:latin typeface="Calibri"/>
            </a:endParaRPr>
          </a:p>
        </p:txBody>
      </p:sp>
      <p:sp>
        <p:nvSpPr>
          <p:cNvPr id="7" name="TextBox 6"/>
          <p:cNvSpPr txBox="1"/>
          <p:nvPr/>
        </p:nvSpPr>
        <p:spPr>
          <a:xfrm>
            <a:off x="5792581" y="634894"/>
            <a:ext cx="3155530" cy="288539"/>
          </a:xfrm>
          <a:prstGeom prst="rect">
            <a:avLst/>
          </a:prstGeom>
        </p:spPr>
        <p:style>
          <a:lnRef idx="2">
            <a:schemeClr val="dk1"/>
          </a:lnRef>
          <a:fillRef idx="1">
            <a:schemeClr val="lt1"/>
          </a:fillRef>
          <a:effectRef idx="0">
            <a:schemeClr val="dk1"/>
          </a:effectRef>
          <a:fontRef idx="minor">
            <a:schemeClr val="dk1"/>
          </a:fontRef>
        </p:style>
        <p:txBody>
          <a:bodyPr wrap="none" lIns="68579" tIns="34289" rIns="68579" bIns="34289" rtlCol="0">
            <a:spAutoFit/>
          </a:bodyPr>
          <a:lstStyle/>
          <a:p>
            <a:pPr defTabSz="685783"/>
            <a:r>
              <a:rPr lang="en-US" sz="1400" dirty="0">
                <a:solidFill>
                  <a:prstClr val="black"/>
                </a:solidFill>
                <a:latin typeface="Calibri"/>
              </a:rPr>
              <a:t>Thread affinities tested (thumbnail view)</a:t>
            </a:r>
          </a:p>
        </p:txBody>
      </p:sp>
      <p:grpSp>
        <p:nvGrpSpPr>
          <p:cNvPr id="13" name="Group 12"/>
          <p:cNvGrpSpPr>
            <a:grpSpLocks noChangeAspect="1"/>
          </p:cNvGrpSpPr>
          <p:nvPr/>
        </p:nvGrpSpPr>
        <p:grpSpPr>
          <a:xfrm>
            <a:off x="5564881" y="976080"/>
            <a:ext cx="2810171" cy="1234440"/>
            <a:chOff x="-586019" y="755260"/>
            <a:chExt cx="6452984" cy="283464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007" y="755260"/>
              <a:ext cx="5637958" cy="2834640"/>
            </a:xfrm>
            <a:prstGeom prst="rect">
              <a:avLst/>
            </a:prstGeom>
          </p:spPr>
        </p:pic>
        <p:cxnSp>
          <p:nvCxnSpPr>
            <p:cNvPr id="15" name="Straight Connector 14"/>
            <p:cNvCxnSpPr/>
            <p:nvPr/>
          </p:nvCxnSpPr>
          <p:spPr>
            <a:xfrm>
              <a:off x="3429000" y="878305"/>
              <a:ext cx="36095" cy="244241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6019" y="969022"/>
              <a:ext cx="1818138" cy="706747"/>
            </a:xfrm>
            <a:prstGeom prst="rect">
              <a:avLst/>
            </a:prstGeom>
            <a:noFill/>
          </p:spPr>
          <p:txBody>
            <a:bodyPr wrap="square" rtlCol="0">
              <a:spAutoFit/>
            </a:bodyPr>
            <a:lstStyle/>
            <a:p>
              <a:pPr defTabSz="685783"/>
              <a:r>
                <a:rPr lang="en-US" sz="1400" dirty="0">
                  <a:solidFill>
                    <a:srgbClr val="00B0F0"/>
                  </a:solidFill>
                  <a:latin typeface="Calibri"/>
                </a:rPr>
                <a:t>Scatter</a:t>
              </a:r>
            </a:p>
          </p:txBody>
        </p:sp>
      </p:grpSp>
      <p:grpSp>
        <p:nvGrpSpPr>
          <p:cNvPr id="17" name="Group 16"/>
          <p:cNvGrpSpPr>
            <a:grpSpLocks noChangeAspect="1"/>
          </p:cNvGrpSpPr>
          <p:nvPr/>
        </p:nvGrpSpPr>
        <p:grpSpPr>
          <a:xfrm>
            <a:off x="5564881" y="2210520"/>
            <a:ext cx="2810171" cy="1234440"/>
            <a:chOff x="-570395" y="3494547"/>
            <a:chExt cx="6452979" cy="2834640"/>
          </a:xfrm>
        </p:grpSpPr>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9008" y="3494547"/>
              <a:ext cx="5653576" cy="2834640"/>
            </a:xfrm>
            <a:prstGeom prst="rect">
              <a:avLst/>
            </a:prstGeom>
          </p:spPr>
        </p:pic>
        <p:cxnSp>
          <p:nvCxnSpPr>
            <p:cNvPr id="19" name="Straight Connector 18"/>
            <p:cNvCxnSpPr/>
            <p:nvPr/>
          </p:nvCxnSpPr>
          <p:spPr>
            <a:xfrm>
              <a:off x="3465095" y="3636146"/>
              <a:ext cx="36095" cy="24424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0395" y="3717586"/>
              <a:ext cx="1802515" cy="1201468"/>
            </a:xfrm>
            <a:prstGeom prst="rect">
              <a:avLst/>
            </a:prstGeom>
            <a:noFill/>
          </p:spPr>
          <p:txBody>
            <a:bodyPr wrap="square" rtlCol="0">
              <a:spAutoFit/>
            </a:bodyPr>
            <a:lstStyle/>
            <a:p>
              <a:pPr defTabSz="685783"/>
              <a:r>
                <a:rPr lang="en-US" sz="1400" dirty="0">
                  <a:solidFill>
                    <a:srgbClr val="00B0F0"/>
                  </a:solidFill>
                  <a:latin typeface="Calibri"/>
                </a:rPr>
                <a:t>Compact</a:t>
              </a:r>
            </a:p>
          </p:txBody>
        </p:sp>
      </p:grpSp>
      <p:grpSp>
        <p:nvGrpSpPr>
          <p:cNvPr id="21" name="Group 20"/>
          <p:cNvGrpSpPr>
            <a:grpSpLocks noChangeAspect="1"/>
          </p:cNvGrpSpPr>
          <p:nvPr/>
        </p:nvGrpSpPr>
        <p:grpSpPr>
          <a:xfrm>
            <a:off x="5564881" y="3432945"/>
            <a:ext cx="2822249" cy="1234440"/>
            <a:chOff x="5120157" y="755261"/>
            <a:chExt cx="6480713" cy="2834640"/>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7295" y="755261"/>
              <a:ext cx="5653575" cy="2834640"/>
            </a:xfrm>
            <a:prstGeom prst="rect">
              <a:avLst/>
            </a:prstGeom>
          </p:spPr>
        </p:pic>
        <p:cxnSp>
          <p:nvCxnSpPr>
            <p:cNvPr id="23" name="Straight Connector 22"/>
            <p:cNvCxnSpPr/>
            <p:nvPr/>
          </p:nvCxnSpPr>
          <p:spPr>
            <a:xfrm>
              <a:off x="9168064" y="859618"/>
              <a:ext cx="36095" cy="244241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20157" y="947746"/>
              <a:ext cx="1981366" cy="706747"/>
            </a:xfrm>
            <a:prstGeom prst="rect">
              <a:avLst/>
            </a:prstGeom>
            <a:noFill/>
          </p:spPr>
          <p:txBody>
            <a:bodyPr wrap="square" rtlCol="0">
              <a:spAutoFit/>
            </a:bodyPr>
            <a:lstStyle/>
            <a:p>
              <a:pPr defTabSz="685783"/>
              <a:r>
                <a:rPr lang="en-US" sz="1400" dirty="0">
                  <a:solidFill>
                    <a:srgbClr val="00B0F0"/>
                  </a:solidFill>
                  <a:latin typeface="Calibri"/>
                </a:rPr>
                <a:t>None</a:t>
              </a:r>
            </a:p>
          </p:txBody>
        </p:sp>
      </p:grpSp>
      <p:sp>
        <p:nvSpPr>
          <p:cNvPr id="25" name="Rectangle 24"/>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6"/>
              </a:rPr>
              <a:t>http://www.intel.com/performance</a:t>
            </a:r>
            <a:r>
              <a:rPr lang="en-US" sz="500" dirty="0">
                <a:solidFill>
                  <a:prstClr val="black"/>
                </a:solidFill>
                <a:latin typeface="Verdana"/>
              </a:rPr>
              <a:t>. Configurations information is available in the book where the numbers are published.</a:t>
            </a:r>
          </a:p>
        </p:txBody>
      </p:sp>
      <p:sp>
        <p:nvSpPr>
          <p:cNvPr id="26" name="TextBox 25"/>
          <p:cNvSpPr txBox="1"/>
          <p:nvPr/>
        </p:nvSpPr>
        <p:spPr>
          <a:xfrm>
            <a:off x="7335541" y="1004678"/>
            <a:ext cx="1508309" cy="415497"/>
          </a:xfrm>
          <a:prstGeom prst="rect">
            <a:avLst/>
          </a:prstGeom>
          <a:noFill/>
        </p:spPr>
        <p:txBody>
          <a:bodyPr wrap="square" lIns="68579" tIns="34289" rIns="68579" bIns="34289" rtlCol="0">
            <a:spAutoFit/>
          </a:bodyPr>
          <a:lstStyle/>
          <a:p>
            <a:pPr algn="ctr" defTabSz="685783"/>
            <a:r>
              <a:rPr lang="en-US" sz="1100" dirty="0">
                <a:solidFill>
                  <a:srgbClr val="00B0F0"/>
                </a:solidFill>
                <a:latin typeface="Calibri"/>
              </a:rPr>
              <a:t>Blue lines added for comparative purposes</a:t>
            </a:r>
          </a:p>
        </p:txBody>
      </p:sp>
    </p:spTree>
    <p:extLst>
      <p:ext uri="{BB962C8B-B14F-4D97-AF65-F5344CB8AC3E}">
        <p14:creationId xmlns:p14="http://schemas.microsoft.com/office/powerpoint/2010/main" val="28923629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444320" cy="994172"/>
          </a:xfrm>
        </p:spPr>
        <p:txBody>
          <a:bodyPr>
            <a:normAutofit/>
          </a:bodyPr>
          <a:lstStyle/>
          <a:p>
            <a:r>
              <a:rPr lang="en-US" dirty="0" smtClean="0"/>
              <a:t>Impact of Thread Placement on Average Runtime</a:t>
            </a:r>
            <a:endParaRPr lang="en-US" dirty="0"/>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3" name="TextBox 12"/>
          <p:cNvSpPr txBox="1"/>
          <p:nvPr/>
        </p:nvSpPr>
        <p:spPr>
          <a:xfrm>
            <a:off x="5273336" y="3342445"/>
            <a:ext cx="2223857" cy="507830"/>
          </a:xfrm>
          <a:prstGeom prst="rect">
            <a:avLst/>
          </a:prstGeom>
          <a:noFill/>
        </p:spPr>
        <p:txBody>
          <a:bodyPr wrap="square" lIns="68579" tIns="34289" rIns="68579" bIns="34289" rtlCol="0">
            <a:spAutoFit/>
          </a:bodyPr>
          <a:lstStyle/>
          <a:p>
            <a:pPr defTabSz="685783"/>
            <a:r>
              <a:rPr lang="en-US" sz="1400" dirty="0">
                <a:solidFill>
                  <a:srgbClr val="00B0F0"/>
                </a:solidFill>
                <a:latin typeface="Calibri"/>
              </a:rPr>
              <a:t>Note: Blue lines added for comparative purposes</a:t>
            </a:r>
          </a:p>
        </p:txBody>
      </p:sp>
      <p:grpSp>
        <p:nvGrpSpPr>
          <p:cNvPr id="18" name="Group 17"/>
          <p:cNvGrpSpPr/>
          <p:nvPr/>
        </p:nvGrpSpPr>
        <p:grpSpPr>
          <a:xfrm>
            <a:off x="85152" y="566445"/>
            <a:ext cx="4315073" cy="2125980"/>
            <a:chOff x="113534" y="755260"/>
            <a:chExt cx="5753431" cy="2834640"/>
          </a:xfrm>
        </p:grpSpPr>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9007" y="755260"/>
              <a:ext cx="5637958" cy="2834640"/>
            </a:xfrm>
            <a:prstGeom prst="rect">
              <a:avLst/>
            </a:prstGeom>
          </p:spPr>
        </p:pic>
        <p:cxnSp>
          <p:nvCxnSpPr>
            <p:cNvPr id="9" name="Straight Connector 8"/>
            <p:cNvCxnSpPr/>
            <p:nvPr/>
          </p:nvCxnSpPr>
          <p:spPr>
            <a:xfrm>
              <a:off x="3429000" y="878305"/>
              <a:ext cx="36095" cy="244241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3534" y="969023"/>
              <a:ext cx="1118587" cy="410369"/>
            </a:xfrm>
            <a:prstGeom prst="rect">
              <a:avLst/>
            </a:prstGeom>
            <a:noFill/>
          </p:spPr>
          <p:txBody>
            <a:bodyPr wrap="square" rtlCol="0">
              <a:spAutoFit/>
            </a:bodyPr>
            <a:lstStyle/>
            <a:p>
              <a:pPr defTabSz="685783"/>
              <a:r>
                <a:rPr lang="en-US" sz="1400" dirty="0">
                  <a:solidFill>
                    <a:srgbClr val="00B0F0"/>
                  </a:solidFill>
                  <a:latin typeface="Calibri"/>
                </a:rPr>
                <a:t>Scatter</a:t>
              </a:r>
            </a:p>
          </p:txBody>
        </p:sp>
      </p:grpSp>
      <p:grpSp>
        <p:nvGrpSpPr>
          <p:cNvPr id="17" name="Group 16"/>
          <p:cNvGrpSpPr/>
          <p:nvPr/>
        </p:nvGrpSpPr>
        <p:grpSpPr>
          <a:xfrm>
            <a:off x="85150" y="2620910"/>
            <a:ext cx="4326788" cy="2125980"/>
            <a:chOff x="113533" y="3494547"/>
            <a:chExt cx="5769051" cy="2834640"/>
          </a:xfrm>
        </p:grpSpPr>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008" y="3494547"/>
              <a:ext cx="5653576" cy="2834640"/>
            </a:xfrm>
            <a:prstGeom prst="rect">
              <a:avLst/>
            </a:prstGeom>
          </p:spPr>
        </p:pic>
        <p:cxnSp>
          <p:nvCxnSpPr>
            <p:cNvPr id="11" name="Straight Connector 10"/>
            <p:cNvCxnSpPr/>
            <p:nvPr/>
          </p:nvCxnSpPr>
          <p:spPr>
            <a:xfrm>
              <a:off x="3465095" y="3636146"/>
              <a:ext cx="36095" cy="2442411"/>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3533" y="3717586"/>
              <a:ext cx="1118587" cy="410369"/>
            </a:xfrm>
            <a:prstGeom prst="rect">
              <a:avLst/>
            </a:prstGeom>
            <a:noFill/>
          </p:spPr>
          <p:txBody>
            <a:bodyPr wrap="square" rtlCol="0">
              <a:spAutoFit/>
            </a:bodyPr>
            <a:lstStyle/>
            <a:p>
              <a:pPr defTabSz="685783"/>
              <a:r>
                <a:rPr lang="en-US" sz="1400" dirty="0">
                  <a:solidFill>
                    <a:srgbClr val="00B0F0"/>
                  </a:solidFill>
                  <a:latin typeface="Calibri"/>
                </a:rPr>
                <a:t>Compact</a:t>
              </a:r>
            </a:p>
          </p:txBody>
        </p:sp>
      </p:grpSp>
      <p:grpSp>
        <p:nvGrpSpPr>
          <p:cNvPr id="19" name="Group 18"/>
          <p:cNvGrpSpPr/>
          <p:nvPr/>
        </p:nvGrpSpPr>
        <p:grpSpPr>
          <a:xfrm>
            <a:off x="4460473" y="566446"/>
            <a:ext cx="4240181" cy="2125980"/>
            <a:chOff x="5947295" y="755261"/>
            <a:chExt cx="5653575" cy="2834640"/>
          </a:xfrm>
        </p:grpSpPr>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7295" y="755261"/>
              <a:ext cx="5653575" cy="2834640"/>
            </a:xfrm>
            <a:prstGeom prst="rect">
              <a:avLst/>
            </a:prstGeom>
          </p:spPr>
        </p:pic>
        <p:cxnSp>
          <p:nvCxnSpPr>
            <p:cNvPr id="12" name="Straight Connector 11"/>
            <p:cNvCxnSpPr/>
            <p:nvPr/>
          </p:nvCxnSpPr>
          <p:spPr>
            <a:xfrm>
              <a:off x="9168064" y="859618"/>
              <a:ext cx="36095" cy="244241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82934" y="947745"/>
              <a:ext cx="1118587" cy="410369"/>
            </a:xfrm>
            <a:prstGeom prst="rect">
              <a:avLst/>
            </a:prstGeom>
            <a:noFill/>
          </p:spPr>
          <p:txBody>
            <a:bodyPr wrap="square" rtlCol="0">
              <a:spAutoFit/>
            </a:bodyPr>
            <a:lstStyle/>
            <a:p>
              <a:pPr defTabSz="685783"/>
              <a:r>
                <a:rPr lang="en-US" sz="1400" dirty="0">
                  <a:solidFill>
                    <a:srgbClr val="00B0F0"/>
                  </a:solidFill>
                  <a:latin typeface="Calibri"/>
                </a:rPr>
                <a:t>None</a:t>
              </a:r>
            </a:p>
          </p:txBody>
        </p:sp>
      </p:grpSp>
    </p:spTree>
    <p:extLst>
      <p:ext uri="{BB962C8B-B14F-4D97-AF65-F5344CB8AC3E}">
        <p14:creationId xmlns:p14="http://schemas.microsoft.com/office/powerpoint/2010/main" val="68033710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7038" y="1206434"/>
            <a:ext cx="4393079" cy="3563275"/>
          </a:xfrm>
          <a:prstGeom prst="rect">
            <a:avLst/>
          </a:prstGeom>
        </p:spPr>
      </p:pic>
      <p:sp>
        <p:nvSpPr>
          <p:cNvPr id="2" name="Title 1"/>
          <p:cNvSpPr>
            <a:spLocks noGrp="1"/>
          </p:cNvSpPr>
          <p:nvPr>
            <p:ph type="title"/>
          </p:nvPr>
        </p:nvSpPr>
        <p:spPr>
          <a:xfrm>
            <a:off x="139258" y="101262"/>
            <a:ext cx="5416626" cy="642707"/>
          </a:xfrm>
        </p:spPr>
        <p:txBody>
          <a:bodyPr>
            <a:noAutofit/>
          </a:bodyPr>
          <a:lstStyle/>
          <a:p>
            <a:pPr>
              <a:lnSpc>
                <a:spcPct val="100000"/>
              </a:lnSpc>
            </a:pPr>
            <a:r>
              <a:rPr lang="en-US" sz="1800" b="1" dirty="0">
                <a:latin typeface="Verdana"/>
              </a:rPr>
              <a:t>High Performance Python Offloading</a:t>
            </a:r>
            <a:br>
              <a:rPr lang="en-US" sz="1800" b="1" dirty="0">
                <a:latin typeface="Verdana"/>
              </a:rPr>
            </a:br>
            <a:endParaRPr lang="en-US" sz="2000" b="1" dirty="0">
              <a:latin typeface="Verdana"/>
            </a:endParaRPr>
          </a:p>
        </p:txBody>
      </p:sp>
      <p:sp>
        <p:nvSpPr>
          <p:cNvPr id="8" name="Rectangle 7"/>
          <p:cNvSpPr/>
          <p:nvPr/>
        </p:nvSpPr>
        <p:spPr>
          <a:xfrm>
            <a:off x="150092" y="642708"/>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Jussi Enkovaara, Michael Klemm, Freddie Witherden</a:t>
            </a:r>
            <a:endParaRPr lang="en-US" sz="1600" i="1" dirty="0">
              <a:solidFill>
                <a:srgbClr val="000000"/>
              </a:solidFill>
              <a:latin typeface="Verdana"/>
              <a:cs typeface="Apple Chancery"/>
            </a:endParaRPr>
          </a:p>
        </p:txBody>
      </p:sp>
      <p:sp>
        <p:nvSpPr>
          <p:cNvPr id="14" name="Rectangle 13"/>
          <p:cNvSpPr/>
          <p:nvPr/>
        </p:nvSpPr>
        <p:spPr>
          <a:xfrm>
            <a:off x="150091" y="180241"/>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14</a:t>
            </a:r>
            <a:endParaRPr lang="en-US" sz="1400" dirty="0">
              <a:solidFill>
                <a:prstClr val="black"/>
              </a:solidFill>
              <a:latin typeface="Calibri"/>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2777" y="162961"/>
            <a:ext cx="763109" cy="959497"/>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1209" y="157960"/>
            <a:ext cx="753757" cy="959497"/>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64966" y="157960"/>
            <a:ext cx="755627" cy="959497"/>
          </a:xfrm>
          <a:prstGeom prst="rect">
            <a:avLst/>
          </a:prstGeom>
        </p:spPr>
      </p:pic>
      <p:sp>
        <p:nvSpPr>
          <p:cNvPr id="3" name="Rectangle 2"/>
          <p:cNvSpPr/>
          <p:nvPr/>
        </p:nvSpPr>
        <p:spPr>
          <a:xfrm>
            <a:off x="150091" y="1041516"/>
            <a:ext cx="4572000" cy="2119552"/>
          </a:xfrm>
          <a:prstGeom prst="rect">
            <a:avLst/>
          </a:prstGeom>
        </p:spPr>
        <p:txBody>
          <a:bodyPr lIns="68579" tIns="34289" rIns="68579" bIns="34289">
            <a:spAutoFit/>
          </a:bodyPr>
          <a:lstStyle/>
          <a:p>
            <a:pPr defTabSz="685783"/>
            <a:r>
              <a:rPr lang="en-US" sz="1400" dirty="0">
                <a:solidFill>
                  <a:prstClr val="black"/>
                </a:solidFill>
                <a:latin typeface="Calibri"/>
              </a:rPr>
              <a:t>Python applications, can use the </a:t>
            </a:r>
            <a:r>
              <a:rPr lang="en-US" sz="1400" dirty="0" err="1">
                <a:solidFill>
                  <a:prstClr val="black"/>
                </a:solidFill>
                <a:latin typeface="Calibri"/>
              </a:rPr>
              <a:t>pyMIC</a:t>
            </a:r>
            <a:r>
              <a:rPr lang="en-US" sz="1400" dirty="0">
                <a:solidFill>
                  <a:prstClr val="black"/>
                </a:solidFill>
                <a:latin typeface="Calibri"/>
              </a:rPr>
              <a:t> module to load and execute code on the Intel® Xeon </a:t>
            </a:r>
            <a:r>
              <a:rPr lang="en-US" sz="1400" dirty="0" smtClean="0">
                <a:solidFill>
                  <a:prstClr val="black"/>
                </a:solidFill>
                <a:latin typeface="Calibri"/>
              </a:rPr>
              <a:t>Phi™ </a:t>
            </a:r>
            <a:r>
              <a:rPr lang="en-US" sz="1400" dirty="0">
                <a:solidFill>
                  <a:prstClr val="black"/>
                </a:solidFill>
                <a:latin typeface="Calibri"/>
              </a:rPr>
              <a:t>coprocessor </a:t>
            </a:r>
          </a:p>
          <a:p>
            <a:pPr marL="214308" indent="-214308" defTabSz="685783">
              <a:buFont typeface="Arial" panose="020B0604020202020204" pitchFamily="34" charset="0"/>
              <a:buChar char="•"/>
            </a:pPr>
            <a:r>
              <a:rPr lang="en-US" sz="1400" dirty="0">
                <a:solidFill>
                  <a:prstClr val="black"/>
                </a:solidFill>
                <a:latin typeface="Calibri"/>
              </a:rPr>
              <a:t>Only offload mode is investigated in this chapter</a:t>
            </a:r>
          </a:p>
          <a:p>
            <a:pPr marL="214308" indent="-214308" defTabSz="685783">
              <a:buFont typeface="Arial" panose="020B0604020202020204" pitchFamily="34" charset="0"/>
              <a:buChar char="•"/>
            </a:pPr>
            <a:r>
              <a:rPr lang="en-US" sz="1400" dirty="0">
                <a:solidFill>
                  <a:prstClr val="black"/>
                </a:solidFill>
                <a:latin typeface="Calibri"/>
              </a:rPr>
              <a:t>Native versions will also run</a:t>
            </a:r>
          </a:p>
          <a:p>
            <a:pPr defTabSz="685783"/>
            <a:r>
              <a:rPr lang="en-US" sz="1400" dirty="0">
                <a:solidFill>
                  <a:prstClr val="black"/>
                </a:solidFill>
                <a:latin typeface="Calibri"/>
              </a:rPr>
              <a:t>Source codes examined in this chapter:</a:t>
            </a:r>
          </a:p>
          <a:p>
            <a:pPr marL="214308" indent="-214308" defTabSz="685783">
              <a:lnSpc>
                <a:spcPct val="90000"/>
              </a:lnSpc>
              <a:buFont typeface="Arial" panose="020B0604020202020204" pitchFamily="34" charset="0"/>
              <a:buChar char="•"/>
            </a:pPr>
            <a:r>
              <a:rPr lang="en-US" sz="1400" dirty="0" smtClean="0">
                <a:solidFill>
                  <a:prstClr val="black"/>
                </a:solidFill>
                <a:latin typeface="Calibri"/>
              </a:rPr>
              <a:t>SVD </a:t>
            </a:r>
            <a:r>
              <a:rPr lang="en-US" sz="1100" dirty="0">
                <a:solidFill>
                  <a:prstClr val="black"/>
                </a:solidFill>
                <a:latin typeface="Calibri"/>
                <a:hlinkClick r:id="rId7"/>
              </a:rPr>
              <a:t>http://www.numpy.org/</a:t>
            </a:r>
            <a:r>
              <a:rPr lang="en-US" sz="1100" dirty="0">
                <a:solidFill>
                  <a:prstClr val="black"/>
                </a:solidFill>
                <a:latin typeface="Calibri"/>
              </a:rPr>
              <a:t> </a:t>
            </a:r>
          </a:p>
          <a:p>
            <a:pPr marL="214308" indent="-214308" defTabSz="685783">
              <a:lnSpc>
                <a:spcPct val="90000"/>
              </a:lnSpc>
              <a:buFont typeface="Arial" panose="020B0604020202020204" pitchFamily="34" charset="0"/>
              <a:buChar char="•"/>
            </a:pPr>
            <a:r>
              <a:rPr lang="en-US" sz="1400" dirty="0">
                <a:solidFill>
                  <a:prstClr val="black"/>
                </a:solidFill>
                <a:latin typeface="Calibri"/>
              </a:rPr>
              <a:t>GPAW (an open-source DFT-based software package for electronic structure calculation) </a:t>
            </a:r>
            <a:r>
              <a:rPr lang="en-US" sz="1100" dirty="0">
                <a:solidFill>
                  <a:prstClr val="black"/>
                </a:solidFill>
                <a:latin typeface="Calibri"/>
                <a:hlinkClick r:id="rId8"/>
              </a:rPr>
              <a:t>https://wiki.fysik.dtu.dk/gpaw/</a:t>
            </a:r>
            <a:r>
              <a:rPr lang="en-US" sz="1100" dirty="0">
                <a:solidFill>
                  <a:prstClr val="black"/>
                </a:solidFill>
                <a:latin typeface="Calibri"/>
              </a:rPr>
              <a:t> </a:t>
            </a:r>
          </a:p>
          <a:p>
            <a:pPr marL="214308" indent="-214308" defTabSz="685783">
              <a:lnSpc>
                <a:spcPct val="90000"/>
              </a:lnSpc>
              <a:buFont typeface="Arial" panose="020B0604020202020204" pitchFamily="34" charset="0"/>
              <a:buChar char="•"/>
            </a:pPr>
            <a:r>
              <a:rPr lang="en-US" sz="1400" dirty="0" err="1">
                <a:solidFill>
                  <a:prstClr val="black"/>
                </a:solidFill>
                <a:latin typeface="Calibri"/>
              </a:rPr>
              <a:t>PyFR</a:t>
            </a:r>
            <a:r>
              <a:rPr lang="en-US" sz="1400" dirty="0">
                <a:solidFill>
                  <a:prstClr val="black"/>
                </a:solidFill>
                <a:latin typeface="Calibri"/>
              </a:rPr>
              <a:t>  (an open-source Python framework for solving advection-diffusion problems) </a:t>
            </a:r>
            <a:r>
              <a:rPr lang="en-US" sz="1100" dirty="0">
                <a:solidFill>
                  <a:prstClr val="black"/>
                </a:solidFill>
                <a:latin typeface="Calibri"/>
                <a:hlinkClick r:id="rId9"/>
              </a:rPr>
              <a:t>http://www.pyfr.org/</a:t>
            </a:r>
            <a:r>
              <a:rPr lang="en-US" sz="1100" dirty="0">
                <a:solidFill>
                  <a:prstClr val="black"/>
                </a:solidFill>
                <a:latin typeface="Calibri"/>
              </a:rPr>
              <a:t> </a:t>
            </a:r>
          </a:p>
        </p:txBody>
      </p:sp>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40241" y="3154157"/>
            <a:ext cx="2135495" cy="1527473"/>
          </a:xfrm>
          <a:prstGeom prst="rect">
            <a:avLst/>
          </a:prstGeom>
        </p:spPr>
      </p:pic>
      <p:sp>
        <p:nvSpPr>
          <p:cNvPr id="15" name="Rectangle 14"/>
          <p:cNvSpPr/>
          <p:nvPr/>
        </p:nvSpPr>
        <p:spPr>
          <a:xfrm>
            <a:off x="1093562" y="4658752"/>
            <a:ext cx="2548613" cy="680954"/>
          </a:xfrm>
          <a:prstGeom prst="rect">
            <a:avLst/>
          </a:prstGeom>
        </p:spPr>
        <p:txBody>
          <a:bodyPr wrap="square" lIns="68579" tIns="34289" rIns="68579" bIns="34289">
            <a:spAutoFit/>
          </a:bodyPr>
          <a:lstStyle/>
          <a:p>
            <a:pPr algn="ctr" defTabSz="685783"/>
            <a:r>
              <a:rPr lang="en-US" sz="1400" dirty="0">
                <a:solidFill>
                  <a:prstClr val="black"/>
                </a:solidFill>
                <a:latin typeface="Calibri"/>
              </a:rPr>
              <a:t>Architecture of the </a:t>
            </a:r>
            <a:r>
              <a:rPr lang="en-US" sz="1400" dirty="0" err="1">
                <a:solidFill>
                  <a:prstClr val="black"/>
                </a:solidFill>
                <a:latin typeface="Calibri"/>
              </a:rPr>
              <a:t>pyMIC</a:t>
            </a:r>
            <a:r>
              <a:rPr lang="en-US" sz="1400" dirty="0">
                <a:solidFill>
                  <a:prstClr val="black"/>
                </a:solidFill>
                <a:latin typeface="Calibri"/>
              </a:rPr>
              <a:t> module </a:t>
            </a:r>
            <a:r>
              <a:rPr lang="en-US" sz="1100" dirty="0">
                <a:solidFill>
                  <a:prstClr val="black"/>
                </a:solidFill>
                <a:latin typeface="Calibri"/>
                <a:hlinkClick r:id="rId11"/>
              </a:rPr>
              <a:t>https://github.com/01org/pyMIC</a:t>
            </a:r>
            <a:r>
              <a:rPr lang="en-US" sz="1100" dirty="0">
                <a:solidFill>
                  <a:prstClr val="black"/>
                </a:solidFill>
                <a:latin typeface="Calibri"/>
              </a:rPr>
              <a:t> </a:t>
            </a:r>
          </a:p>
        </p:txBody>
      </p:sp>
      <p:sp>
        <p:nvSpPr>
          <p:cNvPr id="16" name="Rectangle 15"/>
          <p:cNvSpPr/>
          <p:nvPr/>
        </p:nvSpPr>
        <p:spPr>
          <a:xfrm>
            <a:off x="4936217" y="4790259"/>
            <a:ext cx="3505488" cy="288539"/>
          </a:xfrm>
          <a:prstGeom prst="rect">
            <a:avLst/>
          </a:prstGeom>
        </p:spPr>
        <p:txBody>
          <a:bodyPr wrap="none" lIns="68579" tIns="34289" rIns="68579" bIns="34289">
            <a:spAutoFit/>
          </a:bodyPr>
          <a:lstStyle/>
          <a:p>
            <a:pPr defTabSz="685783"/>
            <a:r>
              <a:rPr lang="en-US" sz="1400" dirty="0">
                <a:solidFill>
                  <a:prstClr val="black"/>
                </a:solidFill>
                <a:latin typeface="Calibri"/>
              </a:rPr>
              <a:t>A complete </a:t>
            </a:r>
            <a:r>
              <a:rPr lang="en-US" sz="1400" dirty="0" err="1">
                <a:solidFill>
                  <a:prstClr val="black"/>
                </a:solidFill>
                <a:latin typeface="Calibri"/>
              </a:rPr>
              <a:t>Dgemm</a:t>
            </a:r>
            <a:r>
              <a:rPr lang="en-US" sz="1400" dirty="0">
                <a:solidFill>
                  <a:prstClr val="black"/>
                </a:solidFill>
                <a:latin typeface="Calibri"/>
              </a:rPr>
              <a:t> using the </a:t>
            </a:r>
            <a:r>
              <a:rPr lang="en-US" sz="1400" dirty="0" err="1">
                <a:solidFill>
                  <a:prstClr val="black"/>
                </a:solidFill>
                <a:latin typeface="Calibri"/>
              </a:rPr>
              <a:t>pyMIC</a:t>
            </a:r>
            <a:r>
              <a:rPr lang="en-US" sz="1400" dirty="0">
                <a:solidFill>
                  <a:prstClr val="black"/>
                </a:solidFill>
                <a:latin typeface="Calibri"/>
              </a:rPr>
              <a:t> module.</a:t>
            </a:r>
          </a:p>
        </p:txBody>
      </p:sp>
    </p:spTree>
    <p:extLst>
      <p:ext uri="{BB962C8B-B14F-4D97-AF65-F5344CB8AC3E}">
        <p14:creationId xmlns:p14="http://schemas.microsoft.com/office/powerpoint/2010/main" val="2327552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444320" cy="994172"/>
          </a:xfrm>
        </p:spPr>
        <p:txBody>
          <a:bodyPr>
            <a:normAutofit/>
          </a:bodyPr>
          <a:lstStyle/>
          <a:p>
            <a:r>
              <a:rPr lang="en-US" dirty="0" smtClean="0"/>
              <a:t>Performance</a:t>
            </a:r>
            <a:endParaRPr lang="en-US" dirty="0"/>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3" name="Rectangle 2"/>
          <p:cNvSpPr/>
          <p:nvPr/>
        </p:nvSpPr>
        <p:spPr>
          <a:xfrm>
            <a:off x="171757" y="1914375"/>
            <a:ext cx="3374801" cy="288539"/>
          </a:xfrm>
          <a:prstGeom prst="rect">
            <a:avLst/>
          </a:prstGeom>
        </p:spPr>
        <p:txBody>
          <a:bodyPr wrap="square" lIns="68579" tIns="34289" rIns="68579" bIns="34289">
            <a:spAutoFit/>
          </a:bodyPr>
          <a:lstStyle/>
          <a:p>
            <a:pPr algn="ctr" defTabSz="685783"/>
            <a:r>
              <a:rPr lang="en-US" sz="1400" dirty="0">
                <a:solidFill>
                  <a:prstClr val="black"/>
                </a:solidFill>
                <a:latin typeface="Calibri"/>
              </a:rPr>
              <a:t>Latency (in </a:t>
            </a:r>
            <a:r>
              <a:rPr lang="en-US" sz="1400" dirty="0" err="1">
                <a:solidFill>
                  <a:prstClr val="black"/>
                </a:solidFill>
                <a:latin typeface="Calibri"/>
              </a:rPr>
              <a:t>ms</a:t>
            </a:r>
            <a:r>
              <a:rPr lang="en-US" sz="1400" dirty="0">
                <a:solidFill>
                  <a:prstClr val="black"/>
                </a:solidFill>
                <a:latin typeface="Calibri"/>
              </a:rPr>
              <a:t>) of </a:t>
            </a:r>
            <a:r>
              <a:rPr lang="en-US" sz="1400" dirty="0" err="1">
                <a:solidFill>
                  <a:prstClr val="black"/>
                </a:solidFill>
                <a:latin typeface="Calibri"/>
              </a:rPr>
              <a:t>pyMIC</a:t>
            </a:r>
            <a:r>
              <a:rPr lang="en-US" sz="1400" dirty="0">
                <a:solidFill>
                  <a:prstClr val="black"/>
                </a:solidFill>
                <a:latin typeface="Calibri"/>
              </a:rPr>
              <a:t> offload operations</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1756" y="592577"/>
            <a:ext cx="3374800" cy="1321797"/>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152" y="2349492"/>
            <a:ext cx="3415598" cy="1930762"/>
          </a:xfrm>
          <a:prstGeom prst="rect">
            <a:avLst/>
          </a:prstGeom>
        </p:spPr>
      </p:pic>
      <p:sp>
        <p:nvSpPr>
          <p:cNvPr id="20" name="Rectangle 19"/>
          <p:cNvSpPr/>
          <p:nvPr/>
        </p:nvSpPr>
        <p:spPr>
          <a:xfrm>
            <a:off x="171758" y="4240542"/>
            <a:ext cx="3659819" cy="507830"/>
          </a:xfrm>
          <a:prstGeom prst="rect">
            <a:avLst/>
          </a:prstGeom>
        </p:spPr>
        <p:txBody>
          <a:bodyPr wrap="square" lIns="68579" tIns="34289" rIns="68579" bIns="34289">
            <a:spAutoFit/>
          </a:bodyPr>
          <a:lstStyle/>
          <a:p>
            <a:pPr algn="ctr" defTabSz="685783"/>
            <a:r>
              <a:rPr lang="en-US" sz="1400" dirty="0">
                <a:solidFill>
                  <a:prstClr val="black"/>
                </a:solidFill>
                <a:latin typeface="Calibri"/>
              </a:rPr>
              <a:t>Bandwidth of the </a:t>
            </a:r>
            <a:r>
              <a:rPr lang="en-US" sz="1400" dirty="0" err="1">
                <a:solidFill>
                  <a:prstClr val="black"/>
                </a:solidFill>
                <a:latin typeface="Calibri"/>
              </a:rPr>
              <a:t>pyMIC</a:t>
            </a:r>
            <a:r>
              <a:rPr lang="en-US" sz="1400" dirty="0">
                <a:solidFill>
                  <a:prstClr val="black"/>
                </a:solidFill>
                <a:latin typeface="Calibri"/>
              </a:rPr>
              <a:t> </a:t>
            </a:r>
            <a:r>
              <a:rPr lang="en-US" sz="1400" dirty="0" err="1">
                <a:solidFill>
                  <a:prstClr val="black"/>
                </a:solidFill>
                <a:latin typeface="Calibri"/>
              </a:rPr>
              <a:t>OffloadArray</a:t>
            </a:r>
            <a:r>
              <a:rPr lang="en-US" sz="1400" dirty="0">
                <a:solidFill>
                  <a:prstClr val="black"/>
                </a:solidFill>
                <a:latin typeface="Calibri"/>
              </a:rPr>
              <a:t> classes transfer functions</a:t>
            </a:r>
          </a:p>
        </p:txBody>
      </p:sp>
      <p:sp>
        <p:nvSpPr>
          <p:cNvPr id="21" name="Rectangle 20"/>
          <p:cNvSpPr/>
          <p:nvPr/>
        </p:nvSpPr>
        <p:spPr>
          <a:xfrm>
            <a:off x="4090388" y="4014148"/>
            <a:ext cx="4572000" cy="715578"/>
          </a:xfrm>
          <a:prstGeom prst="rect">
            <a:avLst/>
          </a:prstGeom>
        </p:spPr>
        <p:txBody>
          <a:bodyPr lIns="68579" tIns="34289" rIns="68579" bIns="34289">
            <a:spAutoFit/>
          </a:bodyPr>
          <a:lstStyle/>
          <a:p>
            <a:pPr algn="ctr" defTabSz="685783"/>
            <a:r>
              <a:rPr lang="en-US" sz="1400" dirty="0">
                <a:solidFill>
                  <a:prstClr val="black"/>
                </a:solidFill>
                <a:latin typeface="Calibri"/>
              </a:rPr>
              <a:t>Sustained performance of </a:t>
            </a:r>
            <a:r>
              <a:rPr lang="en-US" sz="1400" dirty="0" err="1">
                <a:solidFill>
                  <a:prstClr val="black"/>
                </a:solidFill>
                <a:latin typeface="Calibri"/>
              </a:rPr>
              <a:t>PyFR</a:t>
            </a:r>
            <a:r>
              <a:rPr lang="en-US" sz="1400" dirty="0">
                <a:solidFill>
                  <a:prstClr val="black"/>
                </a:solidFill>
                <a:latin typeface="Calibri"/>
              </a:rPr>
              <a:t> for the cylinder flow problem (shown) using the C/</a:t>
            </a:r>
            <a:r>
              <a:rPr lang="en-US" sz="1400" dirty="0" smtClean="0">
                <a:solidFill>
                  <a:prstClr val="black"/>
                </a:solidFill>
                <a:latin typeface="Calibri"/>
              </a:rPr>
              <a:t>OpenMP* </a:t>
            </a:r>
            <a:r>
              <a:rPr lang="en-US" sz="1400" dirty="0">
                <a:solidFill>
                  <a:prstClr val="black"/>
                </a:solidFill>
                <a:latin typeface="Calibri"/>
              </a:rPr>
              <a:t>backend on a 12-core </a:t>
            </a:r>
            <a:r>
              <a:rPr lang="en-US" sz="1400" dirty="0" smtClean="0">
                <a:solidFill>
                  <a:prstClr val="black"/>
                </a:solidFill>
                <a:latin typeface="Calibri"/>
              </a:rPr>
              <a:t>Intel® Xeon® E5</a:t>
            </a:r>
            <a:r>
              <a:rPr lang="en-US" sz="1400" dirty="0">
                <a:solidFill>
                  <a:prstClr val="black"/>
                </a:solidFill>
                <a:latin typeface="Calibri"/>
              </a:rPr>
              <a:t>-2697 </a:t>
            </a:r>
            <a:r>
              <a:rPr lang="en-US" sz="1400" dirty="0" smtClean="0">
                <a:solidFill>
                  <a:prstClr val="black"/>
                </a:solidFill>
                <a:latin typeface="Calibri"/>
              </a:rPr>
              <a:t>processor </a:t>
            </a:r>
            <a:r>
              <a:rPr lang="en-US" sz="1400" dirty="0">
                <a:solidFill>
                  <a:prstClr val="black"/>
                </a:solidFill>
                <a:latin typeface="Calibri"/>
              </a:rPr>
              <a:t>and the </a:t>
            </a:r>
            <a:r>
              <a:rPr lang="en-US" sz="1400" dirty="0" err="1">
                <a:solidFill>
                  <a:prstClr val="black"/>
                </a:solidFill>
                <a:latin typeface="Calibri"/>
              </a:rPr>
              <a:t>pyMIC</a:t>
            </a:r>
            <a:r>
              <a:rPr lang="en-US" sz="1400" dirty="0">
                <a:solidFill>
                  <a:prstClr val="black"/>
                </a:solidFill>
                <a:latin typeface="Calibri"/>
              </a:rPr>
              <a:t> backend</a:t>
            </a:r>
          </a:p>
        </p:txBody>
      </p:sp>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25527" y="142007"/>
            <a:ext cx="4503944" cy="3872141"/>
          </a:xfrm>
          <a:prstGeom prst="rect">
            <a:avLst/>
          </a:prstGeom>
        </p:spPr>
      </p:pic>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30513" y="2324543"/>
            <a:ext cx="3025847" cy="1206137"/>
          </a:xfrm>
          <a:prstGeom prst="rect">
            <a:avLst/>
          </a:prstGeom>
        </p:spPr>
      </p:pic>
    </p:spTree>
    <p:extLst>
      <p:ext uri="{BB962C8B-B14F-4D97-AF65-F5344CB8AC3E}">
        <p14:creationId xmlns:p14="http://schemas.microsoft.com/office/powerpoint/2010/main" val="138520470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138285"/>
            <a:ext cx="5416626" cy="642707"/>
          </a:xfrm>
        </p:spPr>
        <p:txBody>
          <a:bodyPr>
            <a:noAutofit/>
          </a:bodyPr>
          <a:lstStyle/>
          <a:p>
            <a:pPr>
              <a:lnSpc>
                <a:spcPct val="100000"/>
              </a:lnSpc>
            </a:pPr>
            <a:r>
              <a:rPr lang="en-US" sz="1800" b="1" dirty="0">
                <a:latin typeface="Verdana"/>
              </a:rPr>
              <a:t>Fast Matrix Computations on Asynchronous Streams </a:t>
            </a:r>
            <a:endParaRPr lang="en-US" sz="2000" b="1" dirty="0">
              <a:latin typeface="Verdana"/>
            </a:endParaRPr>
          </a:p>
        </p:txBody>
      </p:sp>
      <p:sp>
        <p:nvSpPr>
          <p:cNvPr id="8" name="Rectangle 7"/>
          <p:cNvSpPr/>
          <p:nvPr/>
        </p:nvSpPr>
        <p:spPr>
          <a:xfrm>
            <a:off x="160925" y="1047170"/>
            <a:ext cx="5572618" cy="274434"/>
          </a:xfrm>
          <a:prstGeom prst="rect">
            <a:avLst/>
          </a:prstGeom>
        </p:spPr>
        <p:txBody>
          <a:bodyPr wrap="square" lIns="68579" tIns="34289" rIns="68579" bIns="34289">
            <a:spAutoFit/>
          </a:bodyPr>
          <a:lstStyle/>
          <a:p>
            <a:pPr defTabSz="685783">
              <a:lnSpc>
                <a:spcPct val="80000"/>
              </a:lnSpc>
            </a:pPr>
            <a:r>
              <a:rPr lang="en-US" sz="1600" i="1" dirty="0">
                <a:solidFill>
                  <a:srgbClr val="000000"/>
                </a:solidFill>
                <a:latin typeface="Verdana"/>
                <a:cs typeface="Apple Chancery"/>
              </a:rPr>
              <a:t>Gaurav Bansal, Chris J. Newburn, Paul Besl</a:t>
            </a:r>
          </a:p>
        </p:txBody>
      </p:sp>
      <p:sp>
        <p:nvSpPr>
          <p:cNvPr id="14" name="Rectangle 13"/>
          <p:cNvSpPr/>
          <p:nvPr/>
        </p:nvSpPr>
        <p:spPr>
          <a:xfrm>
            <a:off x="171757" y="562423"/>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15</a:t>
            </a:r>
            <a:endParaRPr lang="en-US" sz="1400" dirty="0">
              <a:solidFill>
                <a:prstClr val="black"/>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1342" y="162958"/>
            <a:ext cx="755627" cy="95949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7904" y="162959"/>
            <a:ext cx="753757" cy="959497"/>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1660" y="162960"/>
            <a:ext cx="759368" cy="959497"/>
          </a:xfrm>
          <a:prstGeom prst="rect">
            <a:avLst/>
          </a:prstGeom>
        </p:spPr>
      </p:pic>
      <p:sp>
        <p:nvSpPr>
          <p:cNvPr id="3" name="Rectangle 2"/>
          <p:cNvSpPr/>
          <p:nvPr/>
        </p:nvSpPr>
        <p:spPr>
          <a:xfrm>
            <a:off x="275208" y="1403770"/>
            <a:ext cx="4798380" cy="3331679"/>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400" dirty="0">
                <a:solidFill>
                  <a:prstClr val="black"/>
                </a:solidFill>
                <a:latin typeface="Calibri"/>
              </a:rPr>
              <a:t>The simple, FIFO-based Intel® </a:t>
            </a:r>
            <a:r>
              <a:rPr lang="en-US" sz="1400" dirty="0" err="1">
                <a:solidFill>
                  <a:prstClr val="black"/>
                </a:solidFill>
                <a:latin typeface="Calibri"/>
              </a:rPr>
              <a:t>hStreams</a:t>
            </a:r>
            <a:r>
              <a:rPr lang="en-US" sz="1400" dirty="0">
                <a:solidFill>
                  <a:prstClr val="black"/>
                </a:solidFill>
                <a:latin typeface="Calibri"/>
              </a:rPr>
              <a:t> library offers an abstraction that controls “streams of actions” made up of computations, data transfers, and </a:t>
            </a:r>
            <a:r>
              <a:rPr lang="en-US" sz="1400" dirty="0" smtClean="0">
                <a:solidFill>
                  <a:prstClr val="black"/>
                </a:solidFill>
                <a:latin typeface="Calibri"/>
              </a:rPr>
              <a:t>synchronizations.</a:t>
            </a:r>
            <a:endParaRPr lang="en-US" sz="1400" dirty="0">
              <a:solidFill>
                <a:prstClr val="black"/>
              </a:solidFill>
              <a:latin typeface="Calibri"/>
            </a:endParaRPr>
          </a:p>
          <a:p>
            <a:pPr defTabSz="685783"/>
            <a:endParaRPr lang="en-US" sz="1400" dirty="0">
              <a:solidFill>
                <a:prstClr val="black"/>
              </a:solidFill>
              <a:latin typeface="Calibri"/>
            </a:endParaRPr>
          </a:p>
          <a:p>
            <a:pPr defTabSz="685783"/>
            <a:r>
              <a:rPr lang="en-US" sz="1400" dirty="0">
                <a:solidFill>
                  <a:prstClr val="black"/>
                </a:solidFill>
                <a:latin typeface="Calibri"/>
              </a:rPr>
              <a:t>Performance results on Intel Xeon and Intel Xeon Phi highlight four key </a:t>
            </a:r>
            <a:r>
              <a:rPr lang="en-US" sz="1400" dirty="0" err="1">
                <a:solidFill>
                  <a:prstClr val="black"/>
                </a:solidFill>
                <a:latin typeface="Calibri"/>
              </a:rPr>
              <a:t>hStreams</a:t>
            </a:r>
            <a:r>
              <a:rPr lang="en-US" sz="1400" dirty="0">
                <a:solidFill>
                  <a:prstClr val="black"/>
                </a:solidFill>
                <a:latin typeface="Calibri"/>
              </a:rPr>
              <a:t> benefits:</a:t>
            </a:r>
          </a:p>
          <a:p>
            <a:pPr marL="257168" indent="-257168" defTabSz="685783">
              <a:buFont typeface="+mj-lt"/>
              <a:buAutoNum type="arabicPeriod"/>
            </a:pPr>
            <a:r>
              <a:rPr lang="en-US" sz="1200" dirty="0">
                <a:solidFill>
                  <a:prstClr val="black"/>
                </a:solidFill>
                <a:latin typeface="Calibri"/>
              </a:rPr>
              <a:t>Concurrency of computations across nodes and within a node</a:t>
            </a:r>
          </a:p>
          <a:p>
            <a:pPr marL="257168" indent="-257168" defTabSz="685783">
              <a:buFont typeface="+mj-lt"/>
              <a:buAutoNum type="arabicPeriod"/>
            </a:pPr>
            <a:r>
              <a:rPr lang="en-US" sz="1200" dirty="0">
                <a:solidFill>
                  <a:prstClr val="black"/>
                </a:solidFill>
                <a:latin typeface="Calibri"/>
              </a:rPr>
              <a:t>Pipelined concurrency among data transfers, and between data transfers and computation</a:t>
            </a:r>
          </a:p>
          <a:p>
            <a:pPr marL="257168" indent="-257168" defTabSz="685783">
              <a:buFont typeface="+mj-lt"/>
              <a:buAutoNum type="arabicPeriod"/>
            </a:pPr>
            <a:r>
              <a:rPr lang="en-US" sz="1200" dirty="0">
                <a:solidFill>
                  <a:prstClr val="black"/>
                </a:solidFill>
                <a:latin typeface="Calibri"/>
              </a:rPr>
              <a:t>Ease of use in exploring the application optimization space</a:t>
            </a:r>
          </a:p>
          <a:p>
            <a:pPr marL="257168" indent="-257168" defTabSz="685783">
              <a:buFont typeface="+mj-lt"/>
              <a:buAutoNum type="arabicPeriod"/>
            </a:pPr>
            <a:r>
              <a:rPr lang="en-US" sz="1200" dirty="0">
                <a:solidFill>
                  <a:prstClr val="black"/>
                </a:solidFill>
                <a:latin typeface="Calibri"/>
              </a:rPr>
              <a:t>Separation of concerns between minimalists, and those who wish to have visibility and exert full control over application performance</a:t>
            </a:r>
          </a:p>
          <a:p>
            <a:pPr marL="257168" indent="-257168" defTabSz="685783">
              <a:buFont typeface="+mj-lt"/>
              <a:buAutoNum type="arabicPeriod"/>
            </a:pPr>
            <a:endParaRPr lang="en-US" sz="1400" dirty="0">
              <a:solidFill>
                <a:prstClr val="black"/>
              </a:solidFill>
              <a:latin typeface="Calibri"/>
            </a:endParaRPr>
          </a:p>
          <a:p>
            <a:pPr algn="ctr" defTabSz="685783"/>
            <a:r>
              <a:rPr lang="en-US" sz="1400" dirty="0">
                <a:solidFill>
                  <a:prstClr val="black"/>
                </a:solidFill>
                <a:latin typeface="Calibri"/>
              </a:rPr>
              <a:t>The matrix multiply, </a:t>
            </a:r>
            <a:r>
              <a:rPr lang="en-US" sz="1400" dirty="0" err="1">
                <a:solidFill>
                  <a:prstClr val="black"/>
                </a:solidFill>
                <a:latin typeface="Calibri"/>
              </a:rPr>
              <a:t>Cholesky</a:t>
            </a:r>
            <a:r>
              <a:rPr lang="en-US" sz="1400" dirty="0">
                <a:solidFill>
                  <a:prstClr val="black"/>
                </a:solidFill>
                <a:latin typeface="Calibri"/>
              </a:rPr>
              <a:t> and LU examples are installed automatically with the Intel MPSS 3.5 release and are on </a:t>
            </a:r>
            <a:r>
              <a:rPr lang="en-US" sz="1400" dirty="0">
                <a:solidFill>
                  <a:prstClr val="black"/>
                </a:solidFill>
                <a:latin typeface="Calibri"/>
                <a:hlinkClick r:id="rId6"/>
              </a:rPr>
              <a:t>http://lotsofcores.com</a:t>
            </a:r>
            <a:r>
              <a:rPr lang="en-US" sz="1400" dirty="0">
                <a:solidFill>
                  <a:prstClr val="black"/>
                </a:solidFill>
                <a:latin typeface="Calibri"/>
              </a:rPr>
              <a:t> </a:t>
            </a:r>
          </a:p>
        </p:txBody>
      </p:sp>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85136" y="1284023"/>
            <a:ext cx="3208037" cy="1920240"/>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85135" y="3365830"/>
            <a:ext cx="3202040" cy="1578194"/>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6030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923465" cy="994172"/>
          </a:xfrm>
        </p:spPr>
        <p:txBody>
          <a:bodyPr>
            <a:normAutofit/>
          </a:bodyPr>
          <a:lstStyle/>
          <a:p>
            <a:r>
              <a:rPr lang="en-US" dirty="0" smtClean="0"/>
              <a:t>Stream Concurrency</a:t>
            </a:r>
            <a:endParaRPr lang="en-US" dirty="0"/>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3" name="Rectangle 2"/>
          <p:cNvSpPr/>
          <p:nvPr/>
        </p:nvSpPr>
        <p:spPr>
          <a:xfrm>
            <a:off x="171758" y="788507"/>
            <a:ext cx="4029601" cy="1792797"/>
          </a:xfrm>
          <a:prstGeom prst="rect">
            <a:avLst/>
          </a:prstGeom>
        </p:spPr>
        <p:txBody>
          <a:bodyPr wrap="square" lIns="68579" tIns="34289" rIns="68579" bIns="34289">
            <a:spAutoFit/>
          </a:bodyPr>
          <a:lstStyle/>
          <a:p>
            <a:pPr algn="ctr" defTabSz="685783"/>
            <a:r>
              <a:rPr lang="en-US" sz="1400" u="sng" dirty="0">
                <a:solidFill>
                  <a:prstClr val="black"/>
                </a:solidFill>
                <a:latin typeface="Calibri"/>
              </a:rPr>
              <a:t>Native compute efficiency </a:t>
            </a:r>
            <a:r>
              <a:rPr lang="en-US" sz="1400" u="sng" dirty="0" smtClean="0">
                <a:solidFill>
                  <a:prstClr val="black"/>
                </a:solidFill>
                <a:latin typeface="Calibri"/>
              </a:rPr>
              <a:t>vs. </a:t>
            </a:r>
            <a:r>
              <a:rPr lang="en-US" sz="1400" u="sng" dirty="0">
                <a:solidFill>
                  <a:prstClr val="black"/>
                </a:solidFill>
                <a:latin typeface="Calibri"/>
              </a:rPr>
              <a:t>concurrency </a:t>
            </a:r>
          </a:p>
          <a:p>
            <a:pPr algn="ctr" defTabSz="685783"/>
            <a:endParaRPr lang="en-US" sz="1400" u="sng" dirty="0">
              <a:solidFill>
                <a:prstClr val="black"/>
              </a:solidFill>
              <a:latin typeface="Calibri"/>
            </a:endParaRPr>
          </a:p>
          <a:p>
            <a:pPr defTabSz="685783"/>
            <a:r>
              <a:rPr lang="en-US" sz="1400" dirty="0">
                <a:solidFill>
                  <a:prstClr val="black"/>
                </a:solidFill>
                <a:latin typeface="Calibri"/>
              </a:rPr>
              <a:t>Performance is measured relative to peak efficiency</a:t>
            </a:r>
          </a:p>
          <a:p>
            <a:pPr marL="214308" indent="-214308" defTabSz="685783">
              <a:buFont typeface="Arial" panose="020B0604020202020204" pitchFamily="34" charset="0"/>
              <a:buChar char="•"/>
            </a:pPr>
            <a:r>
              <a:rPr lang="en-US" sz="1400" dirty="0">
                <a:solidFill>
                  <a:prstClr val="black"/>
                </a:solidFill>
                <a:latin typeface="Calibri"/>
              </a:rPr>
              <a:t>As the number of cores per </a:t>
            </a:r>
            <a:r>
              <a:rPr lang="en-US" sz="1400" dirty="0" err="1">
                <a:solidFill>
                  <a:prstClr val="black"/>
                </a:solidFill>
                <a:latin typeface="Calibri"/>
              </a:rPr>
              <a:t>dgemm</a:t>
            </a:r>
            <a:r>
              <a:rPr lang="en-US" sz="1400" dirty="0">
                <a:solidFill>
                  <a:prstClr val="black"/>
                </a:solidFill>
                <a:latin typeface="Calibri"/>
              </a:rPr>
              <a:t> task decreases</a:t>
            </a:r>
          </a:p>
          <a:p>
            <a:pPr marL="557199" lvl="1" indent="-214308" defTabSz="685783">
              <a:buFont typeface="Arial" panose="020B0604020202020204" pitchFamily="34" charset="0"/>
              <a:buChar char="•"/>
            </a:pPr>
            <a:r>
              <a:rPr lang="en-US" sz="1400" dirty="0">
                <a:solidFill>
                  <a:prstClr val="black"/>
                </a:solidFill>
                <a:latin typeface="Calibri"/>
              </a:rPr>
              <a:t>the number of concurrent </a:t>
            </a:r>
            <a:r>
              <a:rPr lang="en-US" sz="1400" dirty="0" err="1">
                <a:solidFill>
                  <a:prstClr val="black"/>
                </a:solidFill>
                <a:latin typeface="Calibri"/>
              </a:rPr>
              <a:t>dgemms</a:t>
            </a:r>
            <a:r>
              <a:rPr lang="en-US" sz="1400" dirty="0">
                <a:solidFill>
                  <a:prstClr val="black"/>
                </a:solidFill>
                <a:latin typeface="Calibri"/>
              </a:rPr>
              <a:t> increases</a:t>
            </a:r>
          </a:p>
          <a:p>
            <a:pPr marL="557199" lvl="1" indent="-214308" defTabSz="685783">
              <a:buFont typeface="Arial" panose="020B0604020202020204" pitchFamily="34" charset="0"/>
              <a:buChar char="•"/>
            </a:pPr>
            <a:r>
              <a:rPr lang="en-US" sz="1400" dirty="0">
                <a:solidFill>
                  <a:prstClr val="black"/>
                </a:solidFill>
                <a:latin typeface="Calibri"/>
              </a:rPr>
              <a:t>As does the native </a:t>
            </a:r>
            <a:r>
              <a:rPr lang="en-US" sz="1400" dirty="0" err="1">
                <a:solidFill>
                  <a:prstClr val="black"/>
                </a:solidFill>
                <a:latin typeface="Calibri"/>
              </a:rPr>
              <a:t>dgemm</a:t>
            </a:r>
            <a:r>
              <a:rPr lang="en-US" sz="1400" dirty="0">
                <a:solidFill>
                  <a:prstClr val="black"/>
                </a:solidFill>
                <a:latin typeface="Calibri"/>
              </a:rPr>
              <a:t> throughput</a:t>
            </a:r>
          </a:p>
          <a:p>
            <a:pPr marL="214308" indent="-214308" defTabSz="685783">
              <a:buFont typeface="Arial" panose="020B0604020202020204" pitchFamily="34" charset="0"/>
              <a:buChar char="•"/>
            </a:pPr>
            <a:r>
              <a:rPr lang="en-US" sz="1400" dirty="0">
                <a:solidFill>
                  <a:prstClr val="black"/>
                </a:solidFill>
                <a:latin typeface="Calibri"/>
              </a:rPr>
              <a:t>Performance can fall off when the number of independent </a:t>
            </a:r>
            <a:r>
              <a:rPr lang="en-US" sz="1400" dirty="0" err="1">
                <a:solidFill>
                  <a:prstClr val="black"/>
                </a:solidFill>
                <a:latin typeface="Calibri"/>
              </a:rPr>
              <a:t>dgemms</a:t>
            </a:r>
            <a:r>
              <a:rPr lang="en-US" sz="1400" dirty="0">
                <a:solidFill>
                  <a:prstClr val="black"/>
                </a:solidFill>
                <a:latin typeface="Calibri"/>
              </a:rPr>
              <a:t> is very large</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133" y="2545790"/>
            <a:ext cx="3548849" cy="2142215"/>
          </a:xfrm>
          <a:prstGeom prst="rect">
            <a:avLst/>
          </a:prstGeom>
        </p:spPr>
      </p:pic>
      <p:sp>
        <p:nvSpPr>
          <p:cNvPr id="5" name="Rectangle 4"/>
          <p:cNvSpPr/>
          <p:nvPr/>
        </p:nvSpPr>
        <p:spPr>
          <a:xfrm>
            <a:off x="4780675" y="297049"/>
            <a:ext cx="4132622" cy="346249"/>
          </a:xfrm>
          <a:prstGeom prst="rect">
            <a:avLst/>
          </a:prstGeom>
        </p:spPr>
        <p:txBody>
          <a:bodyPr wrap="none" lIns="68579" tIns="34289" rIns="68579" bIns="34289">
            <a:spAutoFit/>
          </a:bodyPr>
          <a:lstStyle/>
          <a:p>
            <a:pPr defTabSz="685783"/>
            <a:r>
              <a:rPr lang="en-US" dirty="0">
                <a:solidFill>
                  <a:prstClr val="black"/>
                </a:solidFill>
                <a:latin typeface="Calibri"/>
              </a:rPr>
              <a:t>Trade-offs In Pipelining, Tiling, And Offload</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3791" y="712986"/>
            <a:ext cx="3561692" cy="175231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7049" y="2570644"/>
            <a:ext cx="4068192" cy="2199386"/>
          </a:xfrm>
          <a:prstGeom prst="rect">
            <a:avLst/>
          </a:prstGeom>
        </p:spPr>
      </p:pic>
      <p:sp>
        <p:nvSpPr>
          <p:cNvPr id="8" name="Rectangle 7"/>
          <p:cNvSpPr/>
          <p:nvPr/>
        </p:nvSpPr>
        <p:spPr>
          <a:xfrm>
            <a:off x="171758" y="712986"/>
            <a:ext cx="3969677" cy="4001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
        <p:nvSpPr>
          <p:cNvPr id="11" name="Rectangle 10"/>
          <p:cNvSpPr/>
          <p:nvPr/>
        </p:nvSpPr>
        <p:spPr>
          <a:xfrm>
            <a:off x="4527612" y="267715"/>
            <a:ext cx="4369270" cy="44930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764375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9671" y="543664"/>
            <a:ext cx="3123194" cy="1896477"/>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5152" y="-135864"/>
            <a:ext cx="8444320" cy="994172"/>
          </a:xfrm>
        </p:spPr>
        <p:txBody>
          <a:bodyPr>
            <a:normAutofit/>
          </a:bodyPr>
          <a:lstStyle/>
          <a:p>
            <a:r>
              <a:rPr lang="en-US" dirty="0" smtClean="0"/>
              <a:t>Performance </a:t>
            </a:r>
            <a:r>
              <a:rPr lang="en-US" dirty="0" err="1"/>
              <a:t>Cholesky</a:t>
            </a:r>
            <a:r>
              <a:rPr lang="en-US" dirty="0"/>
              <a:t> factorization</a:t>
            </a:r>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440" y="690701"/>
            <a:ext cx="3597197" cy="2900046"/>
          </a:xfrm>
          <a:prstGeom prst="rect">
            <a:avLst/>
          </a:prstGeom>
        </p:spPr>
      </p:pic>
      <p:sp>
        <p:nvSpPr>
          <p:cNvPr id="5" name="Rectangle 4"/>
          <p:cNvSpPr/>
          <p:nvPr/>
        </p:nvSpPr>
        <p:spPr>
          <a:xfrm>
            <a:off x="171757" y="3538047"/>
            <a:ext cx="4565342" cy="1327285"/>
          </a:xfrm>
          <a:prstGeom prst="rect">
            <a:avLst/>
          </a:prstGeom>
        </p:spPr>
        <p:txBody>
          <a:bodyPr wrap="square" lIns="68579" tIns="34289" rIns="68579" bIns="34289">
            <a:spAutoFit/>
          </a:bodyPr>
          <a:lstStyle/>
          <a:p>
            <a:pPr defTabSz="685783"/>
            <a:r>
              <a:rPr lang="en-US" sz="1400" dirty="0">
                <a:solidFill>
                  <a:prstClr val="black"/>
                </a:solidFill>
                <a:latin typeface="Calibri"/>
              </a:rPr>
              <a:t>Task dependence graph for 4x4-tiled </a:t>
            </a:r>
            <a:r>
              <a:rPr lang="en-US" sz="1400" dirty="0" err="1">
                <a:solidFill>
                  <a:prstClr val="black"/>
                </a:solidFill>
                <a:latin typeface="Calibri"/>
              </a:rPr>
              <a:t>Cholesky</a:t>
            </a:r>
            <a:r>
              <a:rPr lang="en-US" sz="1400" dirty="0">
                <a:solidFill>
                  <a:prstClr val="black"/>
                </a:solidFill>
                <a:latin typeface="Calibri"/>
              </a:rPr>
              <a:t> factorization</a:t>
            </a:r>
          </a:p>
          <a:p>
            <a:pPr marL="214308" indent="-214308" defTabSz="685783">
              <a:buFont typeface="Arial" panose="020B0604020202020204" pitchFamily="34" charset="0"/>
              <a:buChar char="•"/>
            </a:pPr>
            <a:r>
              <a:rPr lang="en-US" sz="1100" dirty="0">
                <a:solidFill>
                  <a:prstClr val="black"/>
                </a:solidFill>
                <a:latin typeface="Calibri"/>
              </a:rPr>
              <a:t>Solid connections indicate dependences within the same outer-loop iteration</a:t>
            </a:r>
          </a:p>
          <a:p>
            <a:pPr marL="214308" indent="-214308" defTabSz="685783">
              <a:buFont typeface="Arial" panose="020B0604020202020204" pitchFamily="34" charset="0"/>
              <a:buChar char="•"/>
            </a:pPr>
            <a:r>
              <a:rPr lang="en-US" sz="1100" dirty="0">
                <a:solidFill>
                  <a:prstClr val="black"/>
                </a:solidFill>
                <a:latin typeface="Calibri"/>
              </a:rPr>
              <a:t>dashed connections indicate dependences between the current and subsequent outer-loop iteration</a:t>
            </a:r>
          </a:p>
          <a:p>
            <a:pPr marL="214308" indent="-214308" defTabSz="685783">
              <a:buFont typeface="Arial" panose="020B0604020202020204" pitchFamily="34" charset="0"/>
              <a:buChar char="•"/>
            </a:pPr>
            <a:r>
              <a:rPr lang="en-US" sz="1100" dirty="0">
                <a:solidFill>
                  <a:prstClr val="black"/>
                </a:solidFill>
                <a:latin typeface="Calibri"/>
              </a:rPr>
              <a:t>rectangles indicate compute operations </a:t>
            </a:r>
          </a:p>
          <a:p>
            <a:pPr marL="214308" indent="-214308" defTabSz="685783">
              <a:buFont typeface="Arial" panose="020B0604020202020204" pitchFamily="34" charset="0"/>
              <a:buChar char="•"/>
            </a:pPr>
            <a:r>
              <a:rPr lang="en-US" sz="1100" dirty="0">
                <a:solidFill>
                  <a:prstClr val="black"/>
                </a:solidFill>
                <a:latin typeface="Calibri"/>
              </a:rPr>
              <a:t>parallelograms indicate input matrix data</a:t>
            </a:r>
          </a:p>
        </p:txBody>
      </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93942" y="2553586"/>
            <a:ext cx="4121457" cy="217434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2778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5378" y="2646408"/>
            <a:ext cx="3578064" cy="998876"/>
          </a:xfrm>
          <a:prstGeom prst="rect">
            <a:avLst/>
          </a:prstGeom>
        </p:spPr>
      </p:pic>
      <p:sp>
        <p:nvSpPr>
          <p:cNvPr id="2" name="Title 1"/>
          <p:cNvSpPr>
            <a:spLocks noGrp="1"/>
          </p:cNvSpPr>
          <p:nvPr>
            <p:ph type="title"/>
          </p:nvPr>
        </p:nvSpPr>
        <p:spPr>
          <a:xfrm>
            <a:off x="150091" y="114299"/>
            <a:ext cx="5416626" cy="642707"/>
          </a:xfrm>
        </p:spPr>
        <p:txBody>
          <a:bodyPr>
            <a:noAutofit/>
          </a:bodyPr>
          <a:lstStyle/>
          <a:p>
            <a:pPr>
              <a:lnSpc>
                <a:spcPct val="100000"/>
              </a:lnSpc>
            </a:pPr>
            <a:r>
              <a:rPr lang="en-US" sz="1800" b="1" dirty="0">
                <a:latin typeface="Verdana"/>
              </a:rPr>
              <a:t>MPI-3 Shared Memory Programming Introduction</a:t>
            </a:r>
            <a:endParaRPr lang="en-US" sz="2000" b="1" dirty="0">
              <a:latin typeface="Verdana"/>
            </a:endParaRPr>
          </a:p>
        </p:txBody>
      </p:sp>
      <p:sp>
        <p:nvSpPr>
          <p:cNvPr id="8" name="Rectangle 7"/>
          <p:cNvSpPr/>
          <p:nvPr/>
        </p:nvSpPr>
        <p:spPr>
          <a:xfrm>
            <a:off x="150092" y="914327"/>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Mikhail Brinskiy, Mark Lubin, James Dinan</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60924" y="429580"/>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16</a:t>
            </a:r>
            <a:endParaRPr lang="en-US" sz="1400" dirty="0">
              <a:solidFill>
                <a:prstClr val="black"/>
              </a:solidFill>
              <a:latin typeface="Calibri"/>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79247" y="162958"/>
            <a:ext cx="757497" cy="959497"/>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52188" y="162959"/>
            <a:ext cx="757497" cy="959497"/>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09687" y="162960"/>
            <a:ext cx="753757" cy="959497"/>
          </a:xfrm>
          <a:prstGeom prst="rect">
            <a:avLst/>
          </a:prstGeom>
        </p:spPr>
      </p:pic>
      <p:sp>
        <p:nvSpPr>
          <p:cNvPr id="3" name="Rectangle 2"/>
          <p:cNvSpPr/>
          <p:nvPr/>
        </p:nvSpPr>
        <p:spPr>
          <a:xfrm>
            <a:off x="268550" y="1292368"/>
            <a:ext cx="4572000" cy="3516345"/>
          </a:xfrm>
          <a:prstGeom prst="rect">
            <a:avLst/>
          </a:prstGeom>
        </p:spPr>
        <p:txBody>
          <a:bodyPr lIns="68579" tIns="34289" rIns="68579" bIns="34289">
            <a:spAutoFit/>
          </a:bodyPr>
          <a:lstStyle/>
          <a:p>
            <a:pPr defTabSz="685783"/>
            <a:r>
              <a:rPr lang="en-US" sz="1400" dirty="0">
                <a:solidFill>
                  <a:prstClr val="black"/>
                </a:solidFill>
                <a:latin typeface="Calibri"/>
              </a:rPr>
              <a:t>Version 3.0 of the MPI standard, adds a new MPI </a:t>
            </a:r>
            <a:r>
              <a:rPr lang="en-US" sz="1400" dirty="0" err="1">
                <a:solidFill>
                  <a:prstClr val="black"/>
                </a:solidFill>
                <a:latin typeface="Calibri"/>
              </a:rPr>
              <a:t>interprocess</a:t>
            </a:r>
            <a:r>
              <a:rPr lang="en-US" sz="1400" dirty="0">
                <a:solidFill>
                  <a:prstClr val="black"/>
                </a:solidFill>
                <a:latin typeface="Calibri"/>
              </a:rPr>
              <a:t> shared memory extension (MPI SHM)</a:t>
            </a:r>
          </a:p>
          <a:p>
            <a:pPr marL="214308" indent="-214308" defTabSz="685783">
              <a:buFont typeface="Arial" panose="020B0604020202020204" pitchFamily="34" charset="0"/>
              <a:buChar char="•"/>
            </a:pPr>
            <a:r>
              <a:rPr lang="en-US" sz="1400" dirty="0">
                <a:solidFill>
                  <a:prstClr val="black"/>
                </a:solidFill>
                <a:latin typeface="Calibri"/>
              </a:rPr>
              <a:t>It lets programmers to create regions of shared memory that are directly accessible by MPI processes within the Same shared memory domain</a:t>
            </a:r>
          </a:p>
          <a:p>
            <a:pPr marL="214308" indent="-214308" defTabSz="685783">
              <a:buFont typeface="Arial" panose="020B0604020202020204" pitchFamily="34" charset="0"/>
              <a:buChar char="•"/>
            </a:pPr>
            <a:r>
              <a:rPr lang="en-US" sz="1400" dirty="0">
                <a:solidFill>
                  <a:prstClr val="black"/>
                </a:solidFill>
                <a:latin typeface="Calibri"/>
              </a:rPr>
              <a:t>Data structures can be individually moved into shared segments to reduce the memory footprint and improve the communication efficiency of MPI programs</a:t>
            </a:r>
          </a:p>
          <a:p>
            <a:pPr marL="214308" indent="-214308" defTabSz="685783">
              <a:buFont typeface="Arial" panose="020B0604020202020204" pitchFamily="34" charset="0"/>
              <a:buChar char="•"/>
            </a:pPr>
            <a:endParaRPr lang="en-US" sz="1400" dirty="0">
              <a:solidFill>
                <a:prstClr val="black"/>
              </a:solidFill>
              <a:latin typeface="Calibri"/>
            </a:endParaRPr>
          </a:p>
          <a:p>
            <a:pPr defTabSz="685783"/>
            <a:r>
              <a:rPr lang="en-US" sz="1400" dirty="0">
                <a:solidFill>
                  <a:prstClr val="black"/>
                </a:solidFill>
                <a:latin typeface="Calibri"/>
              </a:rPr>
              <a:t>A Halo exchange example from the MPPTEST test suite is used to discuss two central optimization challenges with MPI SHM:</a:t>
            </a:r>
          </a:p>
          <a:p>
            <a:pPr marL="257168" indent="-257168" defTabSz="685783">
              <a:buFont typeface="+mj-lt"/>
              <a:buAutoNum type="arabicPeriod"/>
            </a:pPr>
            <a:r>
              <a:rPr lang="en-US" sz="1400" dirty="0">
                <a:solidFill>
                  <a:prstClr val="black"/>
                </a:solidFill>
                <a:latin typeface="Calibri"/>
              </a:rPr>
              <a:t>Communication </a:t>
            </a:r>
            <a:r>
              <a:rPr lang="en-US" sz="1400" dirty="0" smtClean="0">
                <a:solidFill>
                  <a:prstClr val="black"/>
                </a:solidFill>
                <a:latin typeface="Calibri"/>
              </a:rPr>
              <a:t/>
            </a:r>
            <a:br>
              <a:rPr lang="en-US" sz="1400" dirty="0" smtClean="0">
                <a:solidFill>
                  <a:prstClr val="black"/>
                </a:solidFill>
                <a:latin typeface="Calibri"/>
              </a:rPr>
            </a:br>
            <a:r>
              <a:rPr lang="en-US" sz="1400" dirty="0" smtClean="0">
                <a:solidFill>
                  <a:prstClr val="black"/>
                </a:solidFill>
                <a:latin typeface="Calibri"/>
              </a:rPr>
              <a:t>efficiency </a:t>
            </a:r>
            <a:endParaRPr lang="en-US" sz="1400" dirty="0">
              <a:solidFill>
                <a:prstClr val="black"/>
              </a:solidFill>
              <a:latin typeface="Calibri"/>
            </a:endParaRPr>
          </a:p>
          <a:p>
            <a:pPr marL="257168" indent="-257168" defTabSz="685783">
              <a:buFont typeface="+mj-lt"/>
              <a:buAutoNum type="arabicPeriod"/>
            </a:pPr>
            <a:r>
              <a:rPr lang="en-US" sz="1400" dirty="0">
                <a:solidFill>
                  <a:prstClr val="black"/>
                </a:solidFill>
                <a:latin typeface="Calibri"/>
              </a:rPr>
              <a:t>Memory capacity </a:t>
            </a:r>
            <a:r>
              <a:rPr lang="en-US" sz="1400" dirty="0" smtClean="0">
                <a:solidFill>
                  <a:prstClr val="black"/>
                </a:solidFill>
                <a:latin typeface="Calibri"/>
              </a:rPr>
              <a:t/>
            </a:r>
            <a:br>
              <a:rPr lang="en-US" sz="1400" dirty="0" smtClean="0">
                <a:solidFill>
                  <a:prstClr val="black"/>
                </a:solidFill>
                <a:latin typeface="Calibri"/>
              </a:rPr>
            </a:br>
            <a:r>
              <a:rPr lang="en-US" sz="1400" dirty="0" smtClean="0">
                <a:solidFill>
                  <a:prstClr val="black"/>
                </a:solidFill>
                <a:latin typeface="Calibri"/>
              </a:rPr>
              <a:t>pressure</a:t>
            </a:r>
            <a:endParaRPr lang="en-US" sz="1400" dirty="0">
              <a:solidFill>
                <a:prstClr val="black"/>
              </a:solidFill>
              <a:latin typeface="Calibri"/>
            </a:endParaRPr>
          </a:p>
        </p:txBody>
      </p:sp>
      <p:sp>
        <p:nvSpPr>
          <p:cNvPr id="9" name="Rectangle 8"/>
          <p:cNvSpPr/>
          <p:nvPr/>
        </p:nvSpPr>
        <p:spPr>
          <a:xfrm>
            <a:off x="4840550" y="1203362"/>
            <a:ext cx="4122893" cy="1792797"/>
          </a:xfrm>
          <a:prstGeom prst="rect">
            <a:avLst/>
          </a:prstGeom>
        </p:spPr>
        <p:txBody>
          <a:bodyPr wrap="square" lIns="68579" tIns="34289" rIns="68579" bIns="34289">
            <a:spAutoFit/>
          </a:bodyPr>
          <a:lstStyle/>
          <a:p>
            <a:pPr defTabSz="685783"/>
            <a:r>
              <a:rPr lang="en-US" sz="1400" dirty="0">
                <a:solidFill>
                  <a:prstClr val="black"/>
                </a:solidFill>
                <a:latin typeface="Calibri"/>
              </a:rPr>
              <a:t>Halo exchange is a prototypical neighborhood</a:t>
            </a:r>
          </a:p>
          <a:p>
            <a:pPr defTabSz="685783"/>
            <a:r>
              <a:rPr lang="en-US" sz="1400" dirty="0">
                <a:solidFill>
                  <a:prstClr val="black"/>
                </a:solidFill>
                <a:latin typeface="Calibri"/>
              </a:rPr>
              <a:t>exchange communication pattern</a:t>
            </a:r>
          </a:p>
          <a:p>
            <a:pPr marL="214308" indent="-214308" defTabSz="685783">
              <a:buFont typeface="Arial" panose="020B0604020202020204" pitchFamily="34" charset="0"/>
              <a:buChar char="•"/>
            </a:pPr>
            <a:r>
              <a:rPr lang="en-US" sz="1400" dirty="0">
                <a:solidFill>
                  <a:prstClr val="black"/>
                </a:solidFill>
                <a:latin typeface="Calibri"/>
              </a:rPr>
              <a:t>Add "halo" or "ghost-cells" to each processes domain to hold "boundary" from neighboring processes</a:t>
            </a:r>
          </a:p>
          <a:p>
            <a:pPr marL="214308" indent="-214308" defTabSz="685783">
              <a:buFont typeface="Arial" panose="020B0604020202020204" pitchFamily="34" charset="0"/>
              <a:buChar char="•"/>
            </a:pPr>
            <a:r>
              <a:rPr lang="en-US" sz="1400" dirty="0">
                <a:solidFill>
                  <a:prstClr val="black"/>
                </a:solidFill>
                <a:latin typeface="Calibri"/>
              </a:rPr>
              <a:t>Processes swap halo data before performing computation (at least around the edge)</a:t>
            </a:r>
          </a:p>
          <a:p>
            <a:pPr defTabSz="685783"/>
            <a:endParaRPr lang="en-US" sz="1400" dirty="0">
              <a:solidFill>
                <a:prstClr val="black"/>
              </a:solidFill>
              <a:latin typeface="Calibri"/>
            </a:endParaRPr>
          </a:p>
        </p:txBody>
      </p:sp>
      <p:sp>
        <p:nvSpPr>
          <p:cNvPr id="11" name="Rectangle 10"/>
          <p:cNvSpPr/>
          <p:nvPr/>
        </p:nvSpPr>
        <p:spPr>
          <a:xfrm>
            <a:off x="5170018" y="3546654"/>
            <a:ext cx="3793425" cy="507830"/>
          </a:xfrm>
          <a:prstGeom prst="rect">
            <a:avLst/>
          </a:prstGeom>
        </p:spPr>
        <p:txBody>
          <a:bodyPr wrap="square" lIns="68579" tIns="34289" rIns="68579" bIns="34289">
            <a:spAutoFit/>
          </a:bodyPr>
          <a:lstStyle/>
          <a:p>
            <a:pPr algn="ctr" defTabSz="685783"/>
            <a:r>
              <a:rPr lang="en-US" sz="1400" dirty="0">
                <a:solidFill>
                  <a:prstClr val="black"/>
                </a:solidFill>
                <a:latin typeface="Calibri"/>
              </a:rPr>
              <a:t>Processes decomposition: (a) 1-D with four neighbors and (b) 2-D with four neighbors</a:t>
            </a:r>
          </a:p>
        </p:txBody>
      </p:sp>
      <p:sp>
        <p:nvSpPr>
          <p:cNvPr id="13" name="Rectangle 12"/>
          <p:cNvSpPr/>
          <p:nvPr/>
        </p:nvSpPr>
        <p:spPr>
          <a:xfrm>
            <a:off x="2100468" y="4031704"/>
            <a:ext cx="6397807" cy="715578"/>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marL="214308" indent="-214308" defTabSz="685783">
              <a:buFont typeface="Arial" panose="020B0604020202020204" pitchFamily="34" charset="0"/>
              <a:buChar char="•"/>
            </a:pPr>
            <a:r>
              <a:rPr lang="en-US" sz="1400" dirty="0">
                <a:solidFill>
                  <a:prstClr val="black"/>
                </a:solidFill>
                <a:latin typeface="Calibri"/>
              </a:rPr>
              <a:t>Achieved up to 4.9x improvement over a standard point-to-point communication using one Intel Xeon Phi coprocessor</a:t>
            </a:r>
          </a:p>
          <a:p>
            <a:pPr marL="214308" indent="-214308" defTabSz="685783">
              <a:buFont typeface="Arial" panose="020B0604020202020204" pitchFamily="34" charset="0"/>
              <a:buChar char="•"/>
            </a:pPr>
            <a:r>
              <a:rPr lang="en-US" sz="1400" dirty="0">
                <a:solidFill>
                  <a:prstClr val="black"/>
                </a:solidFill>
                <a:latin typeface="Calibri"/>
              </a:rPr>
              <a:t>Obtained up to 1.8x improvement with two </a:t>
            </a:r>
            <a:r>
              <a:rPr lang="en-US" sz="1400" dirty="0" smtClean="0">
                <a:solidFill>
                  <a:prstClr val="black"/>
                </a:solidFill>
                <a:latin typeface="Calibri"/>
              </a:rPr>
              <a:t>Intel® </a:t>
            </a:r>
            <a:r>
              <a:rPr lang="en-US" sz="1400" dirty="0">
                <a:solidFill>
                  <a:prstClr val="black"/>
                </a:solidFill>
                <a:latin typeface="Calibri"/>
              </a:rPr>
              <a:t>Xeon </a:t>
            </a:r>
            <a:r>
              <a:rPr lang="en-US" sz="1400" dirty="0" smtClean="0">
                <a:solidFill>
                  <a:prstClr val="black"/>
                </a:solidFill>
                <a:latin typeface="Calibri"/>
              </a:rPr>
              <a:t>Phi™ </a:t>
            </a:r>
            <a:r>
              <a:rPr lang="en-US" sz="1400" dirty="0">
                <a:solidFill>
                  <a:prstClr val="black"/>
                </a:solidFill>
                <a:latin typeface="Calibri"/>
              </a:rPr>
              <a:t>coprocessors</a:t>
            </a:r>
          </a:p>
        </p:txBody>
      </p:sp>
    </p:spTree>
    <p:extLst>
      <p:ext uri="{BB962C8B-B14F-4D97-AF65-F5344CB8AC3E}">
        <p14:creationId xmlns:p14="http://schemas.microsoft.com/office/powerpoint/2010/main" val="37176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1437" y="512754"/>
            <a:ext cx="2440376" cy="1462980"/>
            <a:chOff x="271436" y="512754"/>
            <a:chExt cx="2440376" cy="1462980"/>
          </a:xfrm>
        </p:grpSpPr>
        <p:pic>
          <p:nvPicPr>
            <p:cNvPr id="15" name="Picture 14" descr="Cover Pearls HIGH R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998" y="512754"/>
              <a:ext cx="1174814" cy="1462980"/>
            </a:xfrm>
            <a:prstGeom prst="rect">
              <a:avLst/>
            </a:prstGeom>
          </p:spPr>
        </p:pic>
        <p:pic>
          <p:nvPicPr>
            <p:cNvPr id="16" name="Picture 15" descr="9780128038192_Jeffers final fron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436" y="512754"/>
              <a:ext cx="1190464" cy="1462980"/>
            </a:xfrm>
            <a:prstGeom prst="rect">
              <a:avLst/>
            </a:prstGeom>
          </p:spPr>
        </p:pic>
      </p:grpSp>
      <p:sp>
        <p:nvSpPr>
          <p:cNvPr id="3" name="TextBox 2"/>
          <p:cNvSpPr txBox="1"/>
          <p:nvPr/>
        </p:nvSpPr>
        <p:spPr>
          <a:xfrm>
            <a:off x="3893766" y="238670"/>
            <a:ext cx="5250234" cy="4501230"/>
          </a:xfrm>
          <a:prstGeom prst="rect">
            <a:avLst/>
          </a:prstGeom>
          <a:noFill/>
        </p:spPr>
        <p:txBody>
          <a:bodyPr wrap="square" lIns="68579" tIns="34289" rIns="68579" bIns="34289" rtlCol="0">
            <a:spAutoFit/>
          </a:bodyPr>
          <a:lstStyle/>
          <a:p>
            <a:pPr defTabSz="685783"/>
            <a:r>
              <a:rPr lang="en-US" u="sng" dirty="0">
                <a:solidFill>
                  <a:prstClr val="black"/>
                </a:solidFill>
                <a:latin typeface="Verdana"/>
                <a:hlinkClick r:id="rId5"/>
              </a:rPr>
              <a:t>Volume 1</a:t>
            </a:r>
            <a:r>
              <a:rPr lang="en-US" u="sng" dirty="0">
                <a:solidFill>
                  <a:prstClr val="black"/>
                </a:solidFill>
                <a:latin typeface="Verdana"/>
              </a:rPr>
              <a:t> includes the following chapters:</a:t>
            </a:r>
          </a:p>
          <a:p>
            <a:pPr defTabSz="685783"/>
            <a:r>
              <a:rPr lang="en-US" sz="900" dirty="0">
                <a:solidFill>
                  <a:srgbClr val="000000"/>
                </a:solidFill>
                <a:latin typeface="Verdana"/>
              </a:rPr>
              <a:t>Foreword by </a:t>
            </a:r>
            <a:r>
              <a:rPr lang="en-US" sz="900" dirty="0" err="1">
                <a:solidFill>
                  <a:srgbClr val="000000"/>
                </a:solidFill>
                <a:latin typeface="Verdana"/>
              </a:rPr>
              <a:t>Sverre</a:t>
            </a:r>
            <a:r>
              <a:rPr lang="en-US" sz="900" dirty="0">
                <a:solidFill>
                  <a:srgbClr val="000000"/>
                </a:solidFill>
                <a:latin typeface="Verdana"/>
              </a:rPr>
              <a:t> </a:t>
            </a:r>
            <a:r>
              <a:rPr lang="en-US" sz="900" dirty="0" err="1">
                <a:solidFill>
                  <a:srgbClr val="000000"/>
                </a:solidFill>
                <a:latin typeface="Verdana"/>
              </a:rPr>
              <a:t>Jarp</a:t>
            </a:r>
            <a:r>
              <a:rPr lang="en-US" sz="900" dirty="0">
                <a:solidFill>
                  <a:srgbClr val="000000"/>
                </a:solidFill>
                <a:latin typeface="Verdana"/>
              </a:rPr>
              <a:t>, CERN.</a:t>
            </a:r>
          </a:p>
          <a:p>
            <a:pPr defTabSz="685783"/>
            <a:r>
              <a:rPr lang="en-US" sz="900" dirty="0">
                <a:solidFill>
                  <a:srgbClr val="000000"/>
                </a:solidFill>
                <a:latin typeface="Verdana"/>
              </a:rPr>
              <a:t>Chapter 1: Introduction</a:t>
            </a:r>
          </a:p>
          <a:p>
            <a:pPr defTabSz="685783"/>
            <a:r>
              <a:rPr lang="en-US" sz="900" dirty="0">
                <a:solidFill>
                  <a:srgbClr val="000000"/>
                </a:solidFill>
                <a:latin typeface="Verdana"/>
              </a:rPr>
              <a:t>Chapter 2: </a:t>
            </a:r>
            <a:r>
              <a:rPr lang="en-US" sz="900" kern="0" spc="-60" dirty="0">
                <a:solidFill>
                  <a:srgbClr val="000000"/>
                </a:solidFill>
                <a:latin typeface="Verdana"/>
              </a:rPr>
              <a:t>From ‘Correct’ to ‘Correct &amp; Efficient’: A Hydro2D Case Study with Godunov’s Scheme</a:t>
            </a:r>
          </a:p>
          <a:p>
            <a:pPr defTabSz="685783"/>
            <a:r>
              <a:rPr lang="en-US" sz="900" dirty="0">
                <a:solidFill>
                  <a:srgbClr val="000000"/>
                </a:solidFill>
                <a:latin typeface="Verdana"/>
              </a:rPr>
              <a:t>Chapter 3: Better Concurrency and SIMD on HBM</a:t>
            </a:r>
          </a:p>
          <a:p>
            <a:pPr defTabSz="685783"/>
            <a:r>
              <a:rPr lang="en-US" sz="900" dirty="0">
                <a:solidFill>
                  <a:srgbClr val="000000"/>
                </a:solidFill>
                <a:latin typeface="Verdana"/>
              </a:rPr>
              <a:t>Chapter 4: Optimizing for Reacting </a:t>
            </a:r>
            <a:r>
              <a:rPr lang="en-US" sz="900" dirty="0" err="1">
                <a:solidFill>
                  <a:srgbClr val="000000"/>
                </a:solidFill>
                <a:latin typeface="Verdana"/>
              </a:rPr>
              <a:t>Navier</a:t>
            </a:r>
            <a:r>
              <a:rPr lang="en-US" sz="900" dirty="0">
                <a:solidFill>
                  <a:srgbClr val="000000"/>
                </a:solidFill>
                <a:latin typeface="Verdana"/>
              </a:rPr>
              <a:t>-Stokes Equations</a:t>
            </a:r>
          </a:p>
          <a:p>
            <a:pPr defTabSz="685783"/>
            <a:r>
              <a:rPr lang="en-US" sz="900" dirty="0">
                <a:solidFill>
                  <a:srgbClr val="000000"/>
                </a:solidFill>
                <a:latin typeface="Verdana"/>
              </a:rPr>
              <a:t>Chapter 5: Plesiochronous Phasing Barriers</a:t>
            </a:r>
          </a:p>
          <a:p>
            <a:pPr defTabSz="685783"/>
            <a:r>
              <a:rPr lang="en-US" sz="900" dirty="0">
                <a:solidFill>
                  <a:srgbClr val="000000"/>
                </a:solidFill>
                <a:latin typeface="Verdana"/>
              </a:rPr>
              <a:t>Chapter 6: Parallel Evaluation of Fault Tree Expressions</a:t>
            </a:r>
          </a:p>
          <a:p>
            <a:pPr defTabSz="685783"/>
            <a:r>
              <a:rPr lang="en-US" sz="900" dirty="0">
                <a:solidFill>
                  <a:srgbClr val="000000"/>
                </a:solidFill>
                <a:latin typeface="Verdana"/>
              </a:rPr>
              <a:t>Chapter 7: Deep-Learning and Numerical Optimization</a:t>
            </a:r>
          </a:p>
          <a:p>
            <a:pPr defTabSz="685783"/>
            <a:r>
              <a:rPr lang="en-US" sz="900" dirty="0">
                <a:solidFill>
                  <a:srgbClr val="000000"/>
                </a:solidFill>
                <a:latin typeface="Verdana"/>
              </a:rPr>
              <a:t>Chapter 8: Optimizing Gather/Scatter Patterns</a:t>
            </a:r>
          </a:p>
          <a:p>
            <a:pPr defTabSz="685783"/>
            <a:r>
              <a:rPr lang="en-US" sz="900" dirty="0">
                <a:solidFill>
                  <a:srgbClr val="000000"/>
                </a:solidFill>
                <a:latin typeface="Verdana"/>
              </a:rPr>
              <a:t>Chapter 9: A Many-Core Implementation of the Direct N-body Problem</a:t>
            </a:r>
          </a:p>
          <a:p>
            <a:pPr defTabSz="685783"/>
            <a:r>
              <a:rPr lang="en-US" sz="900" dirty="0">
                <a:solidFill>
                  <a:srgbClr val="000000"/>
                </a:solidFill>
                <a:latin typeface="Verdana"/>
              </a:rPr>
              <a:t>Chapter 10: N-body Methods</a:t>
            </a:r>
          </a:p>
          <a:p>
            <a:pPr defTabSz="685783"/>
            <a:r>
              <a:rPr lang="en-US" sz="900" dirty="0">
                <a:solidFill>
                  <a:srgbClr val="000000"/>
                </a:solidFill>
                <a:latin typeface="Verdana"/>
              </a:rPr>
              <a:t>Chapter 11: Dynamic Load Balancing Using OpenMP 4.0</a:t>
            </a:r>
          </a:p>
          <a:p>
            <a:pPr defTabSz="685783"/>
            <a:r>
              <a:rPr lang="en-US" sz="900" dirty="0">
                <a:solidFill>
                  <a:srgbClr val="000000"/>
                </a:solidFill>
                <a:latin typeface="Verdana"/>
              </a:rPr>
              <a:t>Chapter 12: Concurrent Kernel Offloading</a:t>
            </a:r>
          </a:p>
          <a:p>
            <a:pPr defTabSz="685783"/>
            <a:r>
              <a:rPr lang="en-US" sz="900" dirty="0">
                <a:solidFill>
                  <a:srgbClr val="000000"/>
                </a:solidFill>
                <a:latin typeface="Verdana"/>
              </a:rPr>
              <a:t>Chapter 13: Heterogeneous Computing with MPI</a:t>
            </a:r>
          </a:p>
          <a:p>
            <a:pPr defTabSz="685783"/>
            <a:r>
              <a:rPr lang="en-US" sz="900" dirty="0">
                <a:solidFill>
                  <a:srgbClr val="000000"/>
                </a:solidFill>
                <a:latin typeface="Verdana"/>
              </a:rPr>
              <a:t>Chapter 14: Power Analysis on the Intel® Xeon Phi™ Coprocessor</a:t>
            </a:r>
          </a:p>
          <a:p>
            <a:pPr defTabSz="685783"/>
            <a:r>
              <a:rPr lang="en-US" sz="900" dirty="0">
                <a:solidFill>
                  <a:srgbClr val="000000"/>
                </a:solidFill>
                <a:latin typeface="Verdana"/>
              </a:rPr>
              <a:t>Chapter 15: Integrating Intel Xeon Phi Coprocessors into a Cluster Environment</a:t>
            </a:r>
          </a:p>
          <a:p>
            <a:pPr defTabSz="685783"/>
            <a:r>
              <a:rPr lang="en-US" sz="900" dirty="0">
                <a:solidFill>
                  <a:srgbClr val="000000"/>
                </a:solidFill>
                <a:latin typeface="Verdana"/>
              </a:rPr>
              <a:t>Chapter 16: Supporting Cluster File Systems on Intel® Xeon Phi™ Coprocessors</a:t>
            </a:r>
          </a:p>
          <a:p>
            <a:pPr defTabSz="685783"/>
            <a:r>
              <a:rPr lang="en-US" sz="900" dirty="0">
                <a:solidFill>
                  <a:srgbClr val="000000"/>
                </a:solidFill>
                <a:latin typeface="Verdana"/>
              </a:rPr>
              <a:t>Chapter 17: </a:t>
            </a:r>
            <a:r>
              <a:rPr lang="en-US" sz="900" dirty="0" err="1">
                <a:solidFill>
                  <a:srgbClr val="000000"/>
                </a:solidFill>
                <a:latin typeface="Verdana"/>
              </a:rPr>
              <a:t>NWChem</a:t>
            </a:r>
            <a:r>
              <a:rPr lang="en-US" sz="900" dirty="0">
                <a:solidFill>
                  <a:srgbClr val="000000"/>
                </a:solidFill>
                <a:latin typeface="Verdana"/>
              </a:rPr>
              <a:t>: Quantum Chemistry Simulations at Scale</a:t>
            </a:r>
          </a:p>
          <a:p>
            <a:pPr defTabSz="685783"/>
            <a:r>
              <a:rPr lang="en-US" sz="900" dirty="0">
                <a:solidFill>
                  <a:srgbClr val="000000"/>
                </a:solidFill>
                <a:latin typeface="Verdana"/>
              </a:rPr>
              <a:t>Chapter 18: Efficient Nested Parallelism on Large-Scale Systems</a:t>
            </a:r>
          </a:p>
          <a:p>
            <a:pPr defTabSz="685783"/>
            <a:r>
              <a:rPr lang="en-US" sz="900" dirty="0">
                <a:solidFill>
                  <a:srgbClr val="000000"/>
                </a:solidFill>
                <a:latin typeface="Verdana"/>
              </a:rPr>
              <a:t>Chapter 19: Performance Optimization of Black-Scholes Pricing</a:t>
            </a:r>
          </a:p>
          <a:p>
            <a:pPr defTabSz="685783"/>
            <a:r>
              <a:rPr lang="en-US" sz="900" dirty="0">
                <a:solidFill>
                  <a:srgbClr val="000000"/>
                </a:solidFill>
                <a:latin typeface="Verdana"/>
              </a:rPr>
              <a:t>Chapter 20: Data Transfer Using the Intel COI Library</a:t>
            </a:r>
          </a:p>
          <a:p>
            <a:pPr defTabSz="685783"/>
            <a:r>
              <a:rPr lang="en-US" sz="900" dirty="0">
                <a:solidFill>
                  <a:srgbClr val="000000"/>
                </a:solidFill>
                <a:latin typeface="Verdana"/>
              </a:rPr>
              <a:t>Chapter 21: High-Performance Ray Tracing</a:t>
            </a:r>
          </a:p>
          <a:p>
            <a:pPr defTabSz="685783"/>
            <a:r>
              <a:rPr lang="en-US" sz="900" dirty="0">
                <a:solidFill>
                  <a:srgbClr val="000000"/>
                </a:solidFill>
                <a:latin typeface="Verdana"/>
              </a:rPr>
              <a:t>Chapter 22: Portable Performance with OpenCL</a:t>
            </a:r>
          </a:p>
          <a:p>
            <a:pPr defTabSz="685783"/>
            <a:r>
              <a:rPr lang="en-US" sz="900" dirty="0">
                <a:solidFill>
                  <a:srgbClr val="000000"/>
                </a:solidFill>
                <a:latin typeface="Verdana"/>
              </a:rPr>
              <a:t>Chapter 23: </a:t>
            </a:r>
            <a:r>
              <a:rPr lang="en-US" sz="900" kern="0" spc="-30" dirty="0">
                <a:solidFill>
                  <a:srgbClr val="000000"/>
                </a:solidFill>
                <a:latin typeface="Verdana"/>
              </a:rPr>
              <a:t>Characterization and Optimization Methodology Applied to Stencil Computations</a:t>
            </a:r>
          </a:p>
          <a:p>
            <a:pPr defTabSz="685783"/>
            <a:r>
              <a:rPr lang="en-US" sz="900" dirty="0">
                <a:solidFill>
                  <a:srgbClr val="000000"/>
                </a:solidFill>
                <a:latin typeface="Verdana"/>
              </a:rPr>
              <a:t>Chapter 24: Profiling-Guided Optimization</a:t>
            </a:r>
          </a:p>
          <a:p>
            <a:pPr defTabSz="685783"/>
            <a:r>
              <a:rPr lang="en-US" sz="900" dirty="0">
                <a:solidFill>
                  <a:srgbClr val="000000"/>
                </a:solidFill>
                <a:latin typeface="Verdana"/>
              </a:rPr>
              <a:t>Chapter 25: Heterogeneous MPI optimization with ITAC</a:t>
            </a:r>
          </a:p>
          <a:p>
            <a:pPr defTabSz="685783"/>
            <a:r>
              <a:rPr lang="en-US" sz="900" dirty="0">
                <a:solidFill>
                  <a:srgbClr val="000000"/>
                </a:solidFill>
                <a:latin typeface="Verdana"/>
              </a:rPr>
              <a:t>Chapter 26: Scalable Out-of-Core Solvers on a Cluster</a:t>
            </a:r>
          </a:p>
          <a:p>
            <a:pPr defTabSz="685783"/>
            <a:r>
              <a:rPr lang="en-US" sz="900" dirty="0">
                <a:solidFill>
                  <a:srgbClr val="000000"/>
                </a:solidFill>
                <a:latin typeface="Verdana"/>
              </a:rPr>
              <a:t>Chapter 27: Sparse Matrix-Vector Multiplication: Parallelization and Vectorization</a:t>
            </a:r>
          </a:p>
          <a:p>
            <a:pPr defTabSz="685783"/>
            <a:r>
              <a:rPr lang="en-US" sz="900" dirty="0">
                <a:solidFill>
                  <a:srgbClr val="000000"/>
                </a:solidFill>
                <a:latin typeface="Verdana"/>
              </a:rPr>
              <a:t>Chapter 28: Morton Order Improves Performance</a:t>
            </a:r>
          </a:p>
          <a:p>
            <a:pPr defTabSz="685783"/>
            <a:endParaRPr lang="en-US" sz="900" dirty="0">
              <a:solidFill>
                <a:srgbClr val="000000"/>
              </a:solidFill>
              <a:latin typeface="Verdana"/>
              <a:cs typeface="Verdana"/>
            </a:endParaRPr>
          </a:p>
        </p:txBody>
      </p:sp>
      <p:sp>
        <p:nvSpPr>
          <p:cNvPr id="14" name="Left Arrow 13"/>
          <p:cNvSpPr/>
          <p:nvPr/>
        </p:nvSpPr>
        <p:spPr bwMode="auto">
          <a:xfrm rot="16200000">
            <a:off x="1926400" y="21339"/>
            <a:ext cx="477338" cy="434662"/>
          </a:xfrm>
          <a:prstGeom prst="leftArrow">
            <a:avLst/>
          </a:prstGeom>
          <a:solidFill>
            <a:srgbClr val="FFFF00"/>
          </a:solidFill>
          <a:ln w="9525" cap="flat" cmpd="sng" algn="ctr">
            <a:solidFill>
              <a:schemeClr val="bg2"/>
            </a:solidFill>
            <a:prstDash val="solid"/>
            <a:round/>
            <a:headEnd type="none" w="med" len="med"/>
            <a:tailEnd type="none" w="med" len="med"/>
          </a:ln>
          <a:effectLst/>
        </p:spPr>
        <p:txBody>
          <a:bodyPr vert="horz" wrap="square" lIns="91370" tIns="45687" rIns="91370" bIns="45687" numCol="1" rtlCol="0" anchor="t" anchorCtr="1" compatLnSpc="1">
            <a:prstTxWarp prst="textNoShape">
              <a:avLst/>
            </a:prstTxWarp>
            <a:noAutofit/>
          </a:bodyPr>
          <a:lstStyle/>
          <a:p>
            <a:pPr algn="ctr" defTabSz="914355" fontAlgn="base">
              <a:lnSpc>
                <a:spcPct val="95000"/>
              </a:lnSpc>
              <a:spcBef>
                <a:spcPct val="30000"/>
              </a:spcBef>
              <a:spcAft>
                <a:spcPct val="0"/>
              </a:spcAft>
              <a:buClr>
                <a:prstClr val="black"/>
              </a:buClr>
            </a:pPr>
            <a:endParaRPr lang="en-US" sz="20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1" name="TextBox 20"/>
          <p:cNvSpPr txBox="1"/>
          <p:nvPr/>
        </p:nvSpPr>
        <p:spPr>
          <a:xfrm>
            <a:off x="167009" y="2063199"/>
            <a:ext cx="3416164" cy="1454244"/>
          </a:xfrm>
          <a:prstGeom prst="rect">
            <a:avLst/>
          </a:prstGeom>
          <a:noFill/>
        </p:spPr>
        <p:txBody>
          <a:bodyPr wrap="square" lIns="68579" tIns="34289" rIns="68579" bIns="34289" rtlCol="0">
            <a:spAutoFit/>
          </a:bodyPr>
          <a:lstStyle/>
          <a:p>
            <a:pPr defTabSz="685783"/>
            <a:r>
              <a:rPr lang="en-US" dirty="0">
                <a:solidFill>
                  <a:srgbClr val="000000"/>
                </a:solidFill>
                <a:latin typeface="Verdana"/>
                <a:cs typeface="Verdana"/>
              </a:rPr>
              <a:t>We saw example after</a:t>
            </a:r>
            <a:br>
              <a:rPr lang="en-US" dirty="0">
                <a:solidFill>
                  <a:srgbClr val="000000"/>
                </a:solidFill>
                <a:latin typeface="Verdana"/>
                <a:cs typeface="Verdana"/>
              </a:rPr>
            </a:br>
            <a:r>
              <a:rPr lang="en-US" dirty="0">
                <a:solidFill>
                  <a:srgbClr val="000000"/>
                </a:solidFill>
                <a:latin typeface="Verdana"/>
                <a:cs typeface="Verdana"/>
              </a:rPr>
              <a:t>example get performance and performance portability with “</a:t>
            </a:r>
            <a:r>
              <a:rPr lang="en-US" i="1" dirty="0">
                <a:solidFill>
                  <a:srgbClr val="000000"/>
                </a:solidFill>
                <a:latin typeface="Verdana"/>
                <a:cs typeface="Verdana"/>
              </a:rPr>
              <a:t>just</a:t>
            </a:r>
            <a:r>
              <a:rPr lang="en-US" dirty="0">
                <a:solidFill>
                  <a:srgbClr val="000000"/>
                </a:solidFill>
                <a:latin typeface="Verdana"/>
                <a:cs typeface="Verdana"/>
              </a:rPr>
              <a:t> parallel programming”</a:t>
            </a:r>
          </a:p>
        </p:txBody>
      </p:sp>
      <p:sp>
        <p:nvSpPr>
          <p:cNvPr id="23" name="TextBox 22"/>
          <p:cNvSpPr txBox="1"/>
          <p:nvPr/>
        </p:nvSpPr>
        <p:spPr>
          <a:xfrm>
            <a:off x="26237" y="3679264"/>
            <a:ext cx="3556935" cy="807914"/>
          </a:xfrm>
          <a:prstGeom prst="rect">
            <a:avLst/>
          </a:prstGeom>
          <a:noFill/>
        </p:spPr>
        <p:txBody>
          <a:bodyPr wrap="none" lIns="68579" tIns="34289" rIns="68579" bIns="34289" rtlCol="0">
            <a:spAutoFit/>
          </a:bodyPr>
          <a:lstStyle/>
          <a:p>
            <a:pPr algn="ctr" defTabSz="685783"/>
            <a:r>
              <a:rPr lang="en-US" sz="2400" dirty="0">
                <a:solidFill>
                  <a:srgbClr val="0000FF"/>
                </a:solidFill>
                <a:latin typeface="Verdana"/>
                <a:cs typeface="Verdana"/>
              </a:rPr>
              <a:t>Summarize as</a:t>
            </a:r>
          </a:p>
          <a:p>
            <a:pPr algn="ctr" defTabSz="685783"/>
            <a:r>
              <a:rPr lang="en-US" sz="2400" dirty="0">
                <a:solidFill>
                  <a:srgbClr val="0000FF"/>
                </a:solidFill>
                <a:latin typeface="Verdana"/>
                <a:cs typeface="Verdana"/>
              </a:rPr>
              <a:t>“inspired by 61 cores”</a:t>
            </a:r>
          </a:p>
        </p:txBody>
      </p:sp>
      <p:sp>
        <p:nvSpPr>
          <p:cNvPr id="24" name="TextBox 23"/>
          <p:cNvSpPr txBox="1"/>
          <p:nvPr/>
        </p:nvSpPr>
        <p:spPr>
          <a:xfrm>
            <a:off x="271437" y="4487178"/>
            <a:ext cx="3209591" cy="403948"/>
          </a:xfrm>
          <a:prstGeom prst="rect">
            <a:avLst/>
          </a:prstGeom>
          <a:noFill/>
        </p:spPr>
        <p:txBody>
          <a:bodyPr wrap="none" lIns="91432" tIns="45716" rIns="91432" bIns="45716" rtlCol="0">
            <a:spAutoFit/>
          </a:bodyPr>
          <a:lstStyle/>
          <a:p>
            <a:pPr defTabSz="685783"/>
            <a:r>
              <a:rPr lang="en-US" sz="2000" noProof="1">
                <a:solidFill>
                  <a:prstClr val="white">
                    <a:lumMod val="75000"/>
                  </a:prstClr>
                </a:solidFill>
                <a:latin typeface="Verdana"/>
                <a:cs typeface="Verdana"/>
                <a:hlinkClick r:id="rId6"/>
              </a:rPr>
              <a:t>http:// lotsofcores.com</a:t>
            </a:r>
            <a:endParaRPr lang="en-US" sz="2000" noProof="1">
              <a:solidFill>
                <a:prstClr val="white">
                  <a:lumMod val="75000"/>
                </a:prstClr>
              </a:solidFill>
              <a:latin typeface="Verdana"/>
              <a:cs typeface="Verdana"/>
            </a:endParaRPr>
          </a:p>
        </p:txBody>
      </p:sp>
      <p:sp>
        <p:nvSpPr>
          <p:cNvPr id="11" name="TextBox 10"/>
          <p:cNvSpPr txBox="1"/>
          <p:nvPr/>
        </p:nvSpPr>
        <p:spPr>
          <a:xfrm>
            <a:off x="6121100" y="4935751"/>
            <a:ext cx="2550716" cy="192358"/>
          </a:xfrm>
          <a:prstGeom prst="rect">
            <a:avLst/>
          </a:prstGeom>
          <a:noFill/>
        </p:spPr>
        <p:txBody>
          <a:bodyPr wrap="none" lIns="68579" tIns="34289" rIns="68579" bIns="34289" rtlCol="0">
            <a:spAutoFit/>
          </a:bodyPr>
          <a:lstStyle/>
          <a:p>
            <a:pPr defTabSz="685783"/>
            <a:r>
              <a:rPr lang="en-US" sz="800" dirty="0">
                <a:solidFill>
                  <a:prstClr val="black"/>
                </a:solidFill>
                <a:latin typeface="Arial"/>
                <a:cs typeface="Arial"/>
              </a:rPr>
              <a:t>Book cover design used with permission of publisher.</a:t>
            </a:r>
          </a:p>
        </p:txBody>
      </p:sp>
    </p:spTree>
    <p:extLst>
      <p:ext uri="{BB962C8B-B14F-4D97-AF65-F5344CB8AC3E}">
        <p14:creationId xmlns:p14="http://schemas.microsoft.com/office/powerpoint/2010/main" val="361354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444320" cy="994172"/>
          </a:xfrm>
        </p:spPr>
        <p:txBody>
          <a:bodyPr>
            <a:normAutofit/>
          </a:bodyPr>
          <a:lstStyle/>
          <a:p>
            <a:r>
              <a:rPr lang="en-US" dirty="0" smtClean="0"/>
              <a:t>Why Use MPI SHM? </a:t>
            </a:r>
            <a:endParaRPr lang="en-US" dirty="0"/>
          </a:p>
        </p:txBody>
      </p:sp>
      <p:sp>
        <p:nvSpPr>
          <p:cNvPr id="3" name="Rectangle 2"/>
          <p:cNvSpPr/>
          <p:nvPr/>
        </p:nvSpPr>
        <p:spPr>
          <a:xfrm>
            <a:off x="228601" y="904309"/>
            <a:ext cx="4645489" cy="4016482"/>
          </a:xfrm>
          <a:prstGeom prst="rect">
            <a:avLst/>
          </a:prstGeom>
        </p:spPr>
        <p:txBody>
          <a:bodyPr wrap="square" lIns="68579" tIns="34289" rIns="68579" bIns="34289">
            <a:spAutoFit/>
          </a:bodyPr>
          <a:lstStyle/>
          <a:p>
            <a:pPr defTabSz="685783"/>
            <a:r>
              <a:rPr lang="en-US" sz="1400" dirty="0">
                <a:solidFill>
                  <a:prstClr val="black"/>
                </a:solidFill>
                <a:latin typeface="Calibri"/>
              </a:rPr>
              <a:t>Many programmers utilize hybrid MPI and </a:t>
            </a:r>
            <a:r>
              <a:rPr lang="en-US" sz="1400" dirty="0" smtClean="0">
                <a:solidFill>
                  <a:prstClr val="black"/>
                </a:solidFill>
                <a:latin typeface="Calibri"/>
              </a:rPr>
              <a:t>OpenMP* </a:t>
            </a:r>
            <a:r>
              <a:rPr lang="en-US" sz="1400" dirty="0">
                <a:solidFill>
                  <a:prstClr val="black"/>
                </a:solidFill>
                <a:latin typeface="Calibri"/>
              </a:rPr>
              <a:t>programming</a:t>
            </a:r>
          </a:p>
          <a:p>
            <a:pPr marL="214308" indent="-214308" defTabSz="685783">
              <a:buFont typeface="Arial" panose="020B0604020202020204" pitchFamily="34" charset="0"/>
              <a:buChar char="•"/>
            </a:pPr>
            <a:r>
              <a:rPr lang="en-US" sz="1400" dirty="0">
                <a:solidFill>
                  <a:prstClr val="black"/>
                </a:solidFill>
                <a:latin typeface="Calibri"/>
              </a:rPr>
              <a:t>MPI processes are multithreaded and assigned multiple cores using </a:t>
            </a:r>
            <a:r>
              <a:rPr lang="en-US" sz="1400" dirty="0" err="1">
                <a:solidFill>
                  <a:prstClr val="black"/>
                </a:solidFill>
                <a:latin typeface="Calibri"/>
              </a:rPr>
              <a:t>OpenMP</a:t>
            </a:r>
            <a:r>
              <a:rPr lang="en-US" sz="1400" dirty="0">
                <a:solidFill>
                  <a:prstClr val="black"/>
                </a:solidFill>
                <a:latin typeface="Calibri"/>
              </a:rPr>
              <a:t> facilities</a:t>
            </a:r>
          </a:p>
          <a:p>
            <a:pPr marL="557199" lvl="1" indent="-214308" defTabSz="685783">
              <a:buFont typeface="Arial" panose="020B0604020202020204" pitchFamily="34" charset="0"/>
              <a:buChar char="•"/>
            </a:pPr>
            <a:r>
              <a:rPr lang="en-US" sz="1400" dirty="0">
                <a:solidFill>
                  <a:prstClr val="black"/>
                </a:solidFill>
                <a:latin typeface="Calibri"/>
              </a:rPr>
              <a:t>The </a:t>
            </a:r>
            <a:r>
              <a:rPr lang="en-US" sz="1400" dirty="0" err="1">
                <a:solidFill>
                  <a:prstClr val="black"/>
                </a:solidFill>
                <a:latin typeface="Calibri"/>
              </a:rPr>
              <a:t>OpenMP</a:t>
            </a:r>
            <a:r>
              <a:rPr lang="en-US" sz="1400" dirty="0">
                <a:solidFill>
                  <a:prstClr val="black"/>
                </a:solidFill>
                <a:latin typeface="Calibri"/>
              </a:rPr>
              <a:t> model provides a variety of appealing primitives for expressing shared memory computations</a:t>
            </a:r>
          </a:p>
          <a:p>
            <a:pPr marL="214308" indent="-214308" defTabSz="685783">
              <a:buFont typeface="Arial" panose="020B0604020202020204" pitchFamily="34" charset="0"/>
              <a:buChar char="•"/>
            </a:pPr>
            <a:r>
              <a:rPr lang="en-US" sz="1400" dirty="0">
                <a:solidFill>
                  <a:prstClr val="black"/>
                </a:solidFill>
                <a:latin typeface="Calibri"/>
              </a:rPr>
              <a:t>However, the hybrid </a:t>
            </a:r>
            <a:r>
              <a:rPr lang="en-US" sz="1400" dirty="0" err="1">
                <a:solidFill>
                  <a:prstClr val="black"/>
                </a:solidFill>
                <a:latin typeface="Calibri"/>
              </a:rPr>
              <a:t>MPI+OpenMP</a:t>
            </a:r>
            <a:r>
              <a:rPr lang="en-US" sz="1400" dirty="0">
                <a:solidFill>
                  <a:prstClr val="black"/>
                </a:solidFill>
                <a:latin typeface="Calibri"/>
              </a:rPr>
              <a:t> programming model requires the management:</a:t>
            </a:r>
          </a:p>
          <a:p>
            <a:pPr marL="600060" lvl="1" indent="-257168" defTabSz="685783">
              <a:buFont typeface="+mj-lt"/>
              <a:buAutoNum type="arabicPeriod"/>
            </a:pPr>
            <a:r>
              <a:rPr lang="en-US" sz="1400" dirty="0">
                <a:solidFill>
                  <a:prstClr val="black"/>
                </a:solidFill>
                <a:latin typeface="Calibri"/>
              </a:rPr>
              <a:t>Of two parallel programming systems</a:t>
            </a:r>
          </a:p>
          <a:p>
            <a:pPr marL="600060" lvl="1" indent="-257168" defTabSz="685783">
              <a:buFont typeface="+mj-lt"/>
              <a:buAutoNum type="arabicPeriod"/>
            </a:pPr>
            <a:r>
              <a:rPr lang="en-US" sz="1400" dirty="0">
                <a:solidFill>
                  <a:prstClr val="black"/>
                </a:solidFill>
                <a:latin typeface="Calibri"/>
              </a:rPr>
              <a:t>As well as two levels of parallel decomposition</a:t>
            </a:r>
          </a:p>
          <a:p>
            <a:pPr defTabSz="685783"/>
            <a:endParaRPr lang="en-US" sz="1400" dirty="0">
              <a:solidFill>
                <a:prstClr val="black"/>
              </a:solidFill>
              <a:latin typeface="Calibri"/>
            </a:endParaRPr>
          </a:p>
          <a:p>
            <a:pPr defTabSz="685783"/>
            <a:r>
              <a:rPr lang="en-US" sz="1400" dirty="0">
                <a:solidFill>
                  <a:prstClr val="black"/>
                </a:solidFill>
                <a:latin typeface="Calibri"/>
              </a:rPr>
              <a:t>MPI SHM serves as an alternative for the MPI-style domain decomposition </a:t>
            </a:r>
          </a:p>
          <a:p>
            <a:pPr marL="214308" indent="-214308" defTabSz="685783">
              <a:buFont typeface="Arial" panose="020B0604020202020204" pitchFamily="34" charset="0"/>
              <a:buChar char="•"/>
            </a:pPr>
            <a:r>
              <a:rPr lang="en-US" sz="1400" dirty="0">
                <a:solidFill>
                  <a:prstClr val="black"/>
                </a:solidFill>
                <a:latin typeface="Calibri"/>
              </a:rPr>
              <a:t>Programmers use </a:t>
            </a:r>
            <a:r>
              <a:rPr lang="en-US" sz="1400" dirty="0" err="1">
                <a:solidFill>
                  <a:prstClr val="black"/>
                </a:solidFill>
                <a:latin typeface="Calibri"/>
              </a:rPr>
              <a:t>OpenMP</a:t>
            </a:r>
            <a:r>
              <a:rPr lang="en-US" sz="1400" dirty="0">
                <a:solidFill>
                  <a:prstClr val="black"/>
                </a:solidFill>
                <a:latin typeface="Calibri"/>
              </a:rPr>
              <a:t> where it is most efficient, e.g., at the loop level</a:t>
            </a:r>
          </a:p>
          <a:p>
            <a:pPr marL="214308" indent="-214308" defTabSz="685783">
              <a:buFont typeface="Arial" panose="020B0604020202020204" pitchFamily="34" charset="0"/>
              <a:buChar char="•"/>
            </a:pPr>
            <a:r>
              <a:rPr lang="en-US" sz="1400" dirty="0">
                <a:solidFill>
                  <a:prstClr val="black"/>
                </a:solidFill>
                <a:latin typeface="Calibri"/>
              </a:rPr>
              <a:t>In addition, MPI SHM supports a structured approach, where data is private until it is explicitly shared</a:t>
            </a:r>
          </a:p>
        </p:txBody>
      </p:sp>
      <p:grpSp>
        <p:nvGrpSpPr>
          <p:cNvPr id="11" name="Group 10"/>
          <p:cNvGrpSpPr/>
          <p:nvPr/>
        </p:nvGrpSpPr>
        <p:grpSpPr>
          <a:xfrm>
            <a:off x="5192212" y="168016"/>
            <a:ext cx="3655382" cy="1490451"/>
            <a:chOff x="6631617" y="2014372"/>
            <a:chExt cx="5204263" cy="2197844"/>
          </a:xfrm>
        </p:grpSpPr>
        <p:sp>
          <p:nvSpPr>
            <p:cNvPr id="7" name="Rectangle 6"/>
            <p:cNvSpPr/>
            <p:nvPr/>
          </p:nvSpPr>
          <p:spPr>
            <a:xfrm>
              <a:off x="6667130" y="3440667"/>
              <a:ext cx="5133238" cy="771549"/>
            </a:xfrm>
            <a:prstGeom prst="rect">
              <a:avLst/>
            </a:prstGeom>
          </p:spPr>
          <p:txBody>
            <a:bodyPr wrap="square">
              <a:spAutoFit/>
            </a:bodyPr>
            <a:lstStyle/>
            <a:p>
              <a:pPr algn="ctr" defTabSz="685783"/>
              <a:r>
                <a:rPr lang="en-US" sz="1400" dirty="0">
                  <a:solidFill>
                    <a:prstClr val="black"/>
                  </a:solidFill>
                  <a:latin typeface="Calibri"/>
                </a:rPr>
                <a:t>The total memory footprint per node for several usage models</a:t>
              </a:r>
            </a:p>
          </p:txBody>
        </p:sp>
        <p:pic>
          <p:nvPicPr>
            <p:cNvPr id="8" name="Picture 7"/>
            <p:cNvPicPr>
              <a:picLocks noChangeAspect="1"/>
            </p:cNvPicPr>
            <p:nvPr/>
          </p:nvPicPr>
          <p:blipFill>
            <a:blip r:embed="rId3"/>
            <a:stretch>
              <a:fillRect/>
            </a:stretch>
          </p:blipFill>
          <p:spPr>
            <a:xfrm>
              <a:off x="6631617" y="2014372"/>
              <a:ext cx="5204263" cy="1498197"/>
            </a:xfrm>
            <a:prstGeom prst="rect">
              <a:avLst/>
            </a:prstGeom>
          </p:spPr>
        </p:pic>
      </p:gr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7154" y="1791605"/>
            <a:ext cx="3687842" cy="2060238"/>
          </a:xfrm>
          <a:prstGeom prst="rect">
            <a:avLst/>
          </a:prstGeom>
        </p:spPr>
      </p:pic>
      <p:sp>
        <p:nvSpPr>
          <p:cNvPr id="16" name="Rectangle 15"/>
          <p:cNvSpPr/>
          <p:nvPr/>
        </p:nvSpPr>
        <p:spPr>
          <a:xfrm>
            <a:off x="5094436" y="3842818"/>
            <a:ext cx="3934327" cy="946412"/>
          </a:xfrm>
          <a:prstGeom prst="rect">
            <a:avLst/>
          </a:prstGeom>
        </p:spPr>
        <p:txBody>
          <a:bodyPr wrap="square" lIns="68579" tIns="34289" rIns="68579" bIns="34289">
            <a:spAutoFit/>
          </a:bodyPr>
          <a:lstStyle/>
          <a:p>
            <a:pPr defTabSz="685783"/>
            <a:r>
              <a:rPr lang="en-US" sz="1400" dirty="0">
                <a:solidFill>
                  <a:prstClr val="black"/>
                </a:solidFill>
                <a:latin typeface="Calibri"/>
              </a:rPr>
              <a:t>Speedup of MPI SHM approach compared to the point-to-point based, measured with eight neighbors and different processes decompositions (1-D and 2-D)</a:t>
            </a:r>
          </a:p>
        </p:txBody>
      </p:sp>
      <p:sp>
        <p:nvSpPr>
          <p:cNvPr id="17" name="Rectangle 16"/>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5"/>
              </a:rPr>
              <a:t>http://www.intel.com/performance</a:t>
            </a:r>
            <a:r>
              <a:rPr lang="en-US" sz="500" dirty="0">
                <a:solidFill>
                  <a:prstClr val="black"/>
                </a:solidFill>
                <a:latin typeface="Verdana"/>
              </a:rPr>
              <a:t>. Configurations information is available in the book where the numbers are published.</a:t>
            </a:r>
          </a:p>
        </p:txBody>
      </p:sp>
    </p:spTree>
    <p:extLst>
      <p:ext uri="{BB962C8B-B14F-4D97-AF65-F5344CB8AC3E}">
        <p14:creationId xmlns:p14="http://schemas.microsoft.com/office/powerpoint/2010/main" val="1903272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52" y="-135864"/>
            <a:ext cx="8444320" cy="861612"/>
          </a:xfrm>
        </p:spPr>
        <p:txBody>
          <a:bodyPr>
            <a:normAutofit/>
          </a:bodyPr>
          <a:lstStyle/>
          <a:p>
            <a:r>
              <a:rPr lang="en-US" dirty="0" smtClean="0"/>
              <a:t>Performance On One and Two Coprocessors</a:t>
            </a:r>
            <a:endParaRPr lang="en-US" dirty="0"/>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pic>
        <p:nvPicPr>
          <p:cNvPr id="4" name="Picture 3"/>
          <p:cNvPicPr preferRelativeResize="0">
            <a:picLocks/>
          </p:cNvPicPr>
          <p:nvPr/>
        </p:nvPicPr>
        <p:blipFill>
          <a:blip r:embed="rId4" cstate="screen">
            <a:extLst>
              <a:ext uri="{28A0092B-C50C-407E-A947-70E740481C1C}">
                <a14:useLocalDpi xmlns:a14="http://schemas.microsoft.com/office/drawing/2010/main"/>
              </a:ext>
            </a:extLst>
          </a:blip>
          <a:stretch>
            <a:fillRect/>
          </a:stretch>
        </p:blipFill>
        <p:spPr>
          <a:xfrm>
            <a:off x="388253" y="555767"/>
            <a:ext cx="4046220" cy="1988820"/>
          </a:xfrm>
          <a:prstGeom prst="rect">
            <a:avLst/>
          </a:prstGeom>
        </p:spPr>
      </p:pic>
      <p:pic>
        <p:nvPicPr>
          <p:cNvPr id="5" name="Picture 4"/>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4744157" y="555767"/>
            <a:ext cx="4046220" cy="1988820"/>
          </a:xfrm>
          <a:prstGeom prst="rect">
            <a:avLst/>
          </a:prstGeom>
        </p:spPr>
      </p:pic>
      <p:pic>
        <p:nvPicPr>
          <p:cNvPr id="6" name="Picture 5"/>
          <p:cNvPicPr preferRelativeResize="0">
            <a:picLocks/>
          </p:cNvPicPr>
          <p:nvPr/>
        </p:nvPicPr>
        <p:blipFill>
          <a:blip r:embed="rId6" cstate="screen">
            <a:extLst>
              <a:ext uri="{28A0092B-C50C-407E-A947-70E740481C1C}">
                <a14:useLocalDpi xmlns:a14="http://schemas.microsoft.com/office/drawing/2010/main"/>
              </a:ext>
            </a:extLst>
          </a:blip>
          <a:stretch>
            <a:fillRect/>
          </a:stretch>
        </p:blipFill>
        <p:spPr>
          <a:xfrm>
            <a:off x="388253" y="2730479"/>
            <a:ext cx="4046220" cy="1988820"/>
          </a:xfrm>
          <a:prstGeom prst="rect">
            <a:avLst/>
          </a:prstGeom>
        </p:spPr>
      </p:pic>
      <p:pic>
        <p:nvPicPr>
          <p:cNvPr id="9" name="Picture 8"/>
          <p:cNvPicPr preferRelativeResize="0">
            <a:picLocks/>
          </p:cNvPicPr>
          <p:nvPr/>
        </p:nvPicPr>
        <p:blipFill>
          <a:blip r:embed="rId7" cstate="screen">
            <a:extLst>
              <a:ext uri="{28A0092B-C50C-407E-A947-70E740481C1C}">
                <a14:useLocalDpi xmlns:a14="http://schemas.microsoft.com/office/drawing/2010/main"/>
              </a:ext>
            </a:extLst>
          </a:blip>
          <a:stretch>
            <a:fillRect/>
          </a:stretch>
        </p:blipFill>
        <p:spPr>
          <a:xfrm>
            <a:off x="4744157" y="2730479"/>
            <a:ext cx="4046220" cy="1988820"/>
          </a:xfrm>
          <a:prstGeom prst="rect">
            <a:avLst/>
          </a:prstGeom>
        </p:spPr>
      </p:pic>
      <p:sp>
        <p:nvSpPr>
          <p:cNvPr id="13" name="Rectangle 12"/>
          <p:cNvSpPr/>
          <p:nvPr/>
        </p:nvSpPr>
        <p:spPr>
          <a:xfrm>
            <a:off x="171757" y="499369"/>
            <a:ext cx="8816884" cy="21040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
        <p:nvSpPr>
          <p:cNvPr id="14" name="Rectangle 13"/>
          <p:cNvSpPr/>
          <p:nvPr/>
        </p:nvSpPr>
        <p:spPr>
          <a:xfrm>
            <a:off x="171756" y="2656799"/>
            <a:ext cx="8816884" cy="21040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5962485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81" y="90540"/>
            <a:ext cx="7404077" cy="642707"/>
          </a:xfrm>
        </p:spPr>
        <p:txBody>
          <a:bodyPr>
            <a:noAutofit/>
          </a:bodyPr>
          <a:lstStyle/>
          <a:p>
            <a:pPr>
              <a:lnSpc>
                <a:spcPct val="100000"/>
              </a:lnSpc>
            </a:pPr>
            <a:r>
              <a:rPr lang="en-US" sz="1800" b="1" dirty="0">
                <a:latin typeface="Verdana"/>
              </a:rPr>
              <a:t>Coarse-Grain </a:t>
            </a:r>
            <a:r>
              <a:rPr lang="en-US" sz="1800" b="1" dirty="0" smtClean="0">
                <a:latin typeface="Verdana"/>
              </a:rPr>
              <a:t>OpenMP</a:t>
            </a:r>
            <a:r>
              <a:rPr lang="en-US" sz="1400" b="1" baseline="30000" dirty="0" smtClean="0">
                <a:solidFill>
                  <a:srgbClr val="A6A6A6"/>
                </a:solidFill>
                <a:latin typeface="Verdana"/>
              </a:rPr>
              <a:t>*</a:t>
            </a:r>
            <a:r>
              <a:rPr lang="en-US" sz="1800" b="1" dirty="0" smtClean="0">
                <a:latin typeface="Verdana"/>
              </a:rPr>
              <a:t> </a:t>
            </a:r>
            <a:r>
              <a:rPr lang="en-US" sz="1800" b="1" dirty="0">
                <a:latin typeface="Verdana"/>
              </a:rPr>
              <a:t>for Scalable Hybrid Parallelism</a:t>
            </a:r>
            <a:endParaRPr lang="en-US" sz="2000" b="1" dirty="0">
              <a:latin typeface="Verdana"/>
            </a:endParaRPr>
          </a:p>
        </p:txBody>
      </p:sp>
      <p:sp>
        <p:nvSpPr>
          <p:cNvPr id="8" name="Rectangle 7"/>
          <p:cNvSpPr/>
          <p:nvPr/>
        </p:nvSpPr>
        <p:spPr>
          <a:xfrm>
            <a:off x="160925" y="1047170"/>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Enda O’Brien</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562423"/>
            <a:ext cx="2697480" cy="507830"/>
          </a:xfrm>
          <a:prstGeom prst="rect">
            <a:avLst/>
          </a:prstGeom>
        </p:spPr>
        <p:txBody>
          <a:bodyPr wrap="square" lIns="68579" tIns="34289" rIns="68579" bIns="34289">
            <a:spAutoFit/>
          </a:bodyPr>
          <a:lstStyle/>
          <a:p>
            <a:pPr defTabSz="685783"/>
            <a:r>
              <a:rPr lang="en-US" sz="1400" dirty="0">
                <a:solidFill>
                  <a:srgbClr val="000000"/>
                </a:solidFill>
                <a:latin typeface="Verdana"/>
              </a:rPr>
              <a:t/>
            </a:r>
            <a:br>
              <a:rPr lang="en-US" sz="1400" dirty="0">
                <a:solidFill>
                  <a:srgbClr val="000000"/>
                </a:solidFill>
                <a:latin typeface="Verdana"/>
              </a:rPr>
            </a:br>
            <a:r>
              <a:rPr lang="en-US" sz="1400" dirty="0">
                <a:solidFill>
                  <a:srgbClr val="000000"/>
                </a:solidFill>
                <a:latin typeface="Verdana"/>
              </a:rPr>
              <a:t>Volume 2, Chapter 17</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1778" y="162960"/>
            <a:ext cx="755627" cy="959497"/>
          </a:xfrm>
          <a:prstGeom prst="rect">
            <a:avLst/>
          </a:prstGeom>
        </p:spPr>
      </p:pic>
      <p:sp>
        <p:nvSpPr>
          <p:cNvPr id="3" name="Rectangle 2"/>
          <p:cNvSpPr/>
          <p:nvPr/>
        </p:nvSpPr>
        <p:spPr>
          <a:xfrm>
            <a:off x="300748" y="1730998"/>
            <a:ext cx="3447849" cy="2920028"/>
          </a:xfrm>
          <a:prstGeom prst="rect">
            <a:avLst/>
          </a:prstGeom>
        </p:spPr>
        <p:txBody>
          <a:bodyPr wrap="square" lIns="68579" tIns="34289" rIns="68579" bIns="34289">
            <a:spAutoFit/>
          </a:bodyPr>
          <a:lstStyle/>
          <a:p>
            <a:pPr defTabSz="685783"/>
            <a:r>
              <a:rPr lang="en-US" sz="1400" dirty="0">
                <a:solidFill>
                  <a:prstClr val="black"/>
                </a:solidFill>
                <a:latin typeface="Calibri"/>
              </a:rPr>
              <a:t>Discusses how the performance of simple loop-level or “fine-grained” </a:t>
            </a:r>
            <a:r>
              <a:rPr lang="en-US" sz="1400" dirty="0" err="1">
                <a:solidFill>
                  <a:prstClr val="black"/>
                </a:solidFill>
                <a:latin typeface="Calibri"/>
              </a:rPr>
              <a:t>OpenMP</a:t>
            </a:r>
            <a:r>
              <a:rPr lang="en-US" sz="1400" dirty="0">
                <a:solidFill>
                  <a:prstClr val="black"/>
                </a:solidFill>
                <a:latin typeface="Calibri"/>
              </a:rPr>
              <a:t> directives can be significantly improved by merging and expanding the </a:t>
            </a:r>
            <a:r>
              <a:rPr lang="en-US" sz="1400" dirty="0" err="1">
                <a:solidFill>
                  <a:prstClr val="black"/>
                </a:solidFill>
                <a:latin typeface="Calibri"/>
              </a:rPr>
              <a:t>OpenMP</a:t>
            </a:r>
            <a:r>
              <a:rPr lang="en-US" sz="1400" dirty="0">
                <a:solidFill>
                  <a:prstClr val="black"/>
                </a:solidFill>
                <a:latin typeface="Calibri"/>
              </a:rPr>
              <a:t> parallel regions into a single large “coarse-grained” parallel region</a:t>
            </a:r>
          </a:p>
          <a:p>
            <a:pPr marL="214308" indent="-214308" defTabSz="685783">
              <a:buFont typeface="Arial" panose="020B0604020202020204" pitchFamily="34" charset="0"/>
              <a:buChar char="•"/>
            </a:pPr>
            <a:r>
              <a:rPr lang="en-US" sz="1400" dirty="0">
                <a:solidFill>
                  <a:prstClr val="black"/>
                </a:solidFill>
                <a:latin typeface="Calibri"/>
              </a:rPr>
              <a:t>MPI latency is much larger within a coprocessor than within the host node </a:t>
            </a:r>
            <a:r>
              <a:rPr lang="fr-FR" sz="1400" dirty="0">
                <a:solidFill>
                  <a:prstClr val="black"/>
                </a:solidFill>
                <a:latin typeface="Calibri"/>
              </a:rPr>
              <a:t>(</a:t>
            </a:r>
            <a:r>
              <a:rPr lang="fr-FR" sz="1400" dirty="0" err="1">
                <a:solidFill>
                  <a:prstClr val="black"/>
                </a:solidFill>
                <a:latin typeface="Calibri"/>
              </a:rPr>
              <a:t>approx</a:t>
            </a:r>
            <a:r>
              <a:rPr lang="fr-FR" sz="1400" dirty="0">
                <a:solidFill>
                  <a:prstClr val="black"/>
                </a:solidFill>
                <a:latin typeface="Calibri"/>
              </a:rPr>
              <a:t>. 2.5 vs. </a:t>
            </a:r>
            <a:r>
              <a:rPr lang="fr-FR" sz="1400" dirty="0" smtClean="0">
                <a:solidFill>
                  <a:prstClr val="black"/>
                </a:solidFill>
                <a:latin typeface="Calibri"/>
              </a:rPr>
              <a:t>0.5μs</a:t>
            </a:r>
            <a:r>
              <a:rPr lang="fr-FR" sz="1400" dirty="0">
                <a:solidFill>
                  <a:prstClr val="black"/>
                </a:solidFill>
                <a:latin typeface="Calibri"/>
              </a:rPr>
              <a:t>)</a:t>
            </a:r>
          </a:p>
          <a:p>
            <a:pPr marL="214308" indent="-214308" defTabSz="685783">
              <a:buFont typeface="Arial" panose="020B0604020202020204" pitchFamily="34" charset="0"/>
              <a:buChar char="•"/>
            </a:pPr>
            <a:r>
              <a:rPr lang="en-US" sz="1400" dirty="0">
                <a:solidFill>
                  <a:prstClr val="black"/>
                </a:solidFill>
                <a:latin typeface="Calibri"/>
              </a:rPr>
              <a:t>Results suggest that a balanced “mix” of </a:t>
            </a:r>
            <a:r>
              <a:rPr lang="en-US" sz="1400" dirty="0" err="1">
                <a:solidFill>
                  <a:prstClr val="black"/>
                </a:solidFill>
                <a:latin typeface="Calibri"/>
              </a:rPr>
              <a:t>OpenMP</a:t>
            </a:r>
            <a:r>
              <a:rPr lang="en-US" sz="1400" dirty="0">
                <a:solidFill>
                  <a:prstClr val="black"/>
                </a:solidFill>
                <a:latin typeface="Calibri"/>
              </a:rPr>
              <a:t> threads and MPI processes is usually better than putting most or all the parallelism into either </a:t>
            </a:r>
            <a:r>
              <a:rPr lang="en-US" sz="1400" dirty="0" err="1">
                <a:solidFill>
                  <a:prstClr val="black"/>
                </a:solidFill>
                <a:latin typeface="Calibri"/>
              </a:rPr>
              <a:t>OpenMP</a:t>
            </a:r>
            <a:r>
              <a:rPr lang="en-US" sz="1400" dirty="0">
                <a:solidFill>
                  <a:prstClr val="black"/>
                </a:solidFill>
                <a:latin typeface="Calibri"/>
              </a:rPr>
              <a:t> or MPI</a:t>
            </a:r>
          </a:p>
        </p:txBody>
      </p:sp>
      <p:sp>
        <p:nvSpPr>
          <p:cNvPr id="6" name="Rectangle 5"/>
          <p:cNvSpPr/>
          <p:nvPr/>
        </p:nvSpPr>
        <p:spPr>
          <a:xfrm>
            <a:off x="4038566" y="602100"/>
            <a:ext cx="4064278" cy="1604284"/>
          </a:xfrm>
          <a:prstGeom prst="rect">
            <a:avLst/>
          </a:prstGeom>
        </p:spPr>
        <p:txBody>
          <a:bodyPr wrap="square" lIns="68579" tIns="34289" rIns="68579" bIns="34289">
            <a:spAutoFit/>
          </a:bodyPr>
          <a:lstStyle/>
          <a:p>
            <a:pPr defTabSz="685783"/>
            <a:r>
              <a:rPr lang="en-US" sz="1400" dirty="0">
                <a:solidFill>
                  <a:prstClr val="black"/>
                </a:solidFill>
                <a:latin typeface="Calibri"/>
              </a:rPr>
              <a:t>Used a very simple FORTRAN program that performs repeated smoothing or “filtering” of an arbitrarily large three-dimensional array</a:t>
            </a:r>
          </a:p>
          <a:p>
            <a:pPr marL="214308" indent="-214308" defTabSz="685783">
              <a:buFont typeface="Arial" panose="020B0604020202020204" pitchFamily="34" charset="0"/>
              <a:buChar char="•"/>
            </a:pPr>
            <a:r>
              <a:rPr lang="en-US" sz="1400" dirty="0">
                <a:solidFill>
                  <a:prstClr val="black"/>
                </a:solidFill>
                <a:latin typeface="Calibri"/>
              </a:rPr>
              <a:t>Representative of “stencil” operations widely used in many different applications</a:t>
            </a:r>
          </a:p>
          <a:p>
            <a:pPr marL="214308" indent="-214308" defTabSz="685783">
              <a:buFont typeface="Arial" panose="020B0604020202020204" pitchFamily="34" charset="0"/>
              <a:buChar char="•"/>
            </a:pPr>
            <a:r>
              <a:rPr lang="en-US" sz="1400" dirty="0">
                <a:solidFill>
                  <a:prstClr val="black"/>
                </a:solidFill>
                <a:latin typeface="Calibri"/>
              </a:rPr>
              <a:t>Example code is parallelized with MPI, fine-grained </a:t>
            </a:r>
            <a:r>
              <a:rPr lang="en-US" sz="1400" dirty="0" err="1">
                <a:solidFill>
                  <a:prstClr val="black"/>
                </a:solidFill>
                <a:latin typeface="Calibri"/>
              </a:rPr>
              <a:t>OpenMP</a:t>
            </a:r>
            <a:r>
              <a:rPr lang="en-US" sz="1400" dirty="0">
                <a:solidFill>
                  <a:prstClr val="black"/>
                </a:solidFill>
                <a:latin typeface="Calibri"/>
              </a:rPr>
              <a:t> , and  coarse-grained </a:t>
            </a:r>
            <a:r>
              <a:rPr lang="en-US" sz="1400" dirty="0" err="1">
                <a:solidFill>
                  <a:prstClr val="black"/>
                </a:solidFill>
                <a:latin typeface="Calibri"/>
              </a:rPr>
              <a:t>OpenMP</a:t>
            </a:r>
            <a:endParaRPr lang="en-US" sz="1400" dirty="0">
              <a:solidFill>
                <a:prstClr val="black"/>
              </a:solidFill>
              <a:latin typeface="Calibri"/>
            </a:endParaRPr>
          </a:p>
        </p:txBody>
      </p:sp>
      <p:grpSp>
        <p:nvGrpSpPr>
          <p:cNvPr id="10" name="Group 9"/>
          <p:cNvGrpSpPr/>
          <p:nvPr/>
        </p:nvGrpSpPr>
        <p:grpSpPr>
          <a:xfrm>
            <a:off x="4782301" y="2292049"/>
            <a:ext cx="3240895" cy="2561018"/>
            <a:chOff x="6056802" y="2813885"/>
            <a:chExt cx="4321193" cy="3414690"/>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56802" y="2813885"/>
              <a:ext cx="4321193" cy="2719687"/>
            </a:xfrm>
            <a:prstGeom prst="rect">
              <a:avLst/>
            </a:prstGeom>
          </p:spPr>
        </p:pic>
        <p:sp>
          <p:nvSpPr>
            <p:cNvPr id="9" name="Rectangle 8"/>
            <p:cNvSpPr/>
            <p:nvPr/>
          </p:nvSpPr>
          <p:spPr>
            <a:xfrm>
              <a:off x="6056802" y="5530948"/>
              <a:ext cx="4321193" cy="697627"/>
            </a:xfrm>
            <a:prstGeom prst="rect">
              <a:avLst/>
            </a:prstGeom>
          </p:spPr>
          <p:txBody>
            <a:bodyPr wrap="square">
              <a:spAutoFit/>
            </a:bodyPr>
            <a:lstStyle/>
            <a:p>
              <a:pPr algn="ctr" defTabSz="685783"/>
              <a:r>
                <a:rPr lang="en-US" sz="1400" dirty="0">
                  <a:solidFill>
                    <a:prstClr val="black"/>
                  </a:solidFill>
                  <a:latin typeface="Calibri"/>
                </a:rPr>
                <a:t>Stencil-test run-times on Intel Xeon Phi coprocessor using 200 threads</a:t>
              </a:r>
            </a:p>
          </p:txBody>
        </p:sp>
      </p:grpSp>
      <p:sp>
        <p:nvSpPr>
          <p:cNvPr id="12" name="Line Callout 2 11"/>
          <p:cNvSpPr/>
          <p:nvPr/>
        </p:nvSpPr>
        <p:spPr>
          <a:xfrm flipH="1">
            <a:off x="3985692" y="2215078"/>
            <a:ext cx="802793" cy="316637"/>
          </a:xfrm>
          <a:prstGeom prst="borderCallout2">
            <a:avLst>
              <a:gd name="adj1" fmla="val 18750"/>
              <a:gd name="adj2" fmla="val -8333"/>
              <a:gd name="adj3" fmla="val 18750"/>
              <a:gd name="adj4" fmla="val -16667"/>
              <a:gd name="adj5" fmla="val 155929"/>
              <a:gd name="adj6" fmla="val -32885"/>
            </a:avLst>
          </a:prstGeom>
          <a:ln w="38100"/>
        </p:spPr>
        <p:style>
          <a:lnRef idx="2">
            <a:schemeClr val="accent1"/>
          </a:lnRef>
          <a:fillRef idx="1">
            <a:schemeClr val="lt1"/>
          </a:fillRef>
          <a:effectRef idx="0">
            <a:schemeClr val="accent1"/>
          </a:effectRef>
          <a:fontRef idx="minor">
            <a:schemeClr val="dk1"/>
          </a:fontRef>
        </p:style>
        <p:txBody>
          <a:bodyPr lIns="68579" tIns="34289" rIns="68579" bIns="34289" rtlCol="0" anchor="ctr"/>
          <a:lstStyle/>
          <a:p>
            <a:pPr algn="ctr" defTabSz="685783"/>
            <a:r>
              <a:rPr lang="en-US" sz="1400" dirty="0">
                <a:solidFill>
                  <a:prstClr val="black"/>
                </a:solidFill>
                <a:latin typeface="Calibri"/>
              </a:rPr>
              <a:t>16s</a:t>
            </a:r>
          </a:p>
        </p:txBody>
      </p:sp>
    </p:spTree>
    <p:extLst>
      <p:ext uri="{BB962C8B-B14F-4D97-AF65-F5344CB8AC3E}">
        <p14:creationId xmlns:p14="http://schemas.microsoft.com/office/powerpoint/2010/main" val="418529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err="1" smtClean="0"/>
              <a:t>Hyperthreaded</a:t>
            </a:r>
            <a:r>
              <a:rPr lang="en-US" sz="2400" dirty="0" smtClean="0"/>
              <a:t> </a:t>
            </a:r>
            <a:r>
              <a:rPr lang="en-US" sz="2400" dirty="0"/>
              <a:t>vs Non-</a:t>
            </a:r>
            <a:r>
              <a:rPr lang="en-US" sz="2400" dirty="0" err="1"/>
              <a:t>Hyperthreaded</a:t>
            </a:r>
            <a:r>
              <a:rPr lang="en-US" sz="2400" dirty="0"/>
              <a:t> Performance</a:t>
            </a:r>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grpSp>
        <p:nvGrpSpPr>
          <p:cNvPr id="12" name="Group 11"/>
          <p:cNvGrpSpPr/>
          <p:nvPr/>
        </p:nvGrpSpPr>
        <p:grpSpPr>
          <a:xfrm>
            <a:off x="374810" y="1061800"/>
            <a:ext cx="4130253" cy="2705022"/>
            <a:chOff x="455356" y="816380"/>
            <a:chExt cx="5507004" cy="3606696"/>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56" y="816380"/>
              <a:ext cx="5507004" cy="3196327"/>
            </a:xfrm>
            <a:prstGeom prst="rect">
              <a:avLst/>
            </a:prstGeom>
          </p:spPr>
        </p:pic>
        <p:sp>
          <p:nvSpPr>
            <p:cNvPr id="8" name="Rectangle 7"/>
            <p:cNvSpPr/>
            <p:nvPr/>
          </p:nvSpPr>
          <p:spPr>
            <a:xfrm>
              <a:off x="455356" y="4012707"/>
              <a:ext cx="5507004" cy="410369"/>
            </a:xfrm>
            <a:prstGeom prst="rect">
              <a:avLst/>
            </a:prstGeom>
          </p:spPr>
          <p:txBody>
            <a:bodyPr wrap="square">
              <a:spAutoFit/>
            </a:bodyPr>
            <a:lstStyle/>
            <a:p>
              <a:pPr algn="ctr" defTabSz="685783"/>
              <a:r>
                <a:rPr lang="en-US" sz="1400" dirty="0">
                  <a:solidFill>
                    <a:prstClr val="black"/>
                  </a:solidFill>
                  <a:latin typeface="AdvP6C82"/>
                </a:rPr>
                <a:t>Stencil-test run-times using 20 physical cores</a:t>
              </a:r>
              <a:endParaRPr lang="en-US" sz="1400" dirty="0">
                <a:solidFill>
                  <a:prstClr val="black"/>
                </a:solidFill>
                <a:latin typeface="Calibri"/>
              </a:endParaRPr>
            </a:p>
          </p:txBody>
        </p:sp>
      </p:grpSp>
      <p:grpSp>
        <p:nvGrpSpPr>
          <p:cNvPr id="13" name="Group 12"/>
          <p:cNvGrpSpPr/>
          <p:nvPr/>
        </p:nvGrpSpPr>
        <p:grpSpPr>
          <a:xfrm>
            <a:off x="4934543" y="1758298"/>
            <a:ext cx="3927593" cy="2784356"/>
            <a:chOff x="6579389" y="2344397"/>
            <a:chExt cx="5236790" cy="3712473"/>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79390" y="2344397"/>
              <a:ext cx="5236789" cy="3020494"/>
            </a:xfrm>
            <a:prstGeom prst="rect">
              <a:avLst/>
            </a:prstGeom>
          </p:spPr>
        </p:pic>
        <p:sp>
          <p:nvSpPr>
            <p:cNvPr id="11" name="Rectangle 10"/>
            <p:cNvSpPr/>
            <p:nvPr/>
          </p:nvSpPr>
          <p:spPr>
            <a:xfrm>
              <a:off x="6579389" y="5359244"/>
              <a:ext cx="5236789" cy="697626"/>
            </a:xfrm>
            <a:prstGeom prst="rect">
              <a:avLst/>
            </a:prstGeom>
          </p:spPr>
          <p:txBody>
            <a:bodyPr wrap="square">
              <a:spAutoFit/>
            </a:bodyPr>
            <a:lstStyle/>
            <a:p>
              <a:pPr algn="ctr" defTabSz="685783"/>
              <a:r>
                <a:rPr lang="en-US" sz="1400" dirty="0">
                  <a:solidFill>
                    <a:prstClr val="black"/>
                  </a:solidFill>
                  <a:latin typeface="Calibri"/>
                </a:rPr>
                <a:t>Stencil-test run-times using all 40 logical </a:t>
              </a:r>
              <a:r>
                <a:rPr lang="en-US" sz="1400" dirty="0" smtClean="0">
                  <a:solidFill>
                    <a:prstClr val="black"/>
                  </a:solidFill>
                  <a:latin typeface="Calibri"/>
                </a:rPr>
                <a:t>cores</a:t>
              </a:r>
              <a:br>
                <a:rPr lang="en-US" sz="1400" dirty="0" smtClean="0">
                  <a:solidFill>
                    <a:prstClr val="black"/>
                  </a:solidFill>
                  <a:latin typeface="Calibri"/>
                </a:rPr>
              </a:br>
              <a:r>
                <a:rPr lang="en-US" sz="1400" dirty="0" smtClean="0">
                  <a:solidFill>
                    <a:prstClr val="black"/>
                  </a:solidFill>
                  <a:latin typeface="Calibri"/>
                </a:rPr>
                <a:t>(via hyper</a:t>
              </a:r>
              <a:r>
                <a:rPr lang="en-US" sz="1400" dirty="0">
                  <a:solidFill>
                    <a:prstClr val="black"/>
                  </a:solidFill>
                  <a:latin typeface="Calibri"/>
                </a:rPr>
                <a:t>-threading)</a:t>
              </a:r>
            </a:p>
          </p:txBody>
        </p:sp>
      </p:grpSp>
      <p:sp>
        <p:nvSpPr>
          <p:cNvPr id="14" name="Line Callout 2 13"/>
          <p:cNvSpPr/>
          <p:nvPr/>
        </p:nvSpPr>
        <p:spPr>
          <a:xfrm>
            <a:off x="1205145" y="719091"/>
            <a:ext cx="885548" cy="282370"/>
          </a:xfrm>
          <a:prstGeom prst="borderCallout2">
            <a:avLst>
              <a:gd name="adj1" fmla="val 18750"/>
              <a:gd name="adj2" fmla="val -8333"/>
              <a:gd name="adj3" fmla="val 18750"/>
              <a:gd name="adj4" fmla="val -16667"/>
              <a:gd name="adj5" fmla="val 288733"/>
              <a:gd name="adj6" fmla="val -48171"/>
            </a:avLst>
          </a:prstGeom>
          <a:ln w="38100"/>
        </p:spPr>
        <p:style>
          <a:lnRef idx="2">
            <a:schemeClr val="accent1"/>
          </a:lnRef>
          <a:fillRef idx="1">
            <a:schemeClr val="lt1"/>
          </a:fillRef>
          <a:effectRef idx="0">
            <a:schemeClr val="accent1"/>
          </a:effectRef>
          <a:fontRef idx="minor">
            <a:schemeClr val="dk1"/>
          </a:fontRef>
        </p:style>
        <p:txBody>
          <a:bodyPr lIns="68579" tIns="34289" rIns="68579" bIns="34289" rtlCol="0" anchor="ctr"/>
          <a:lstStyle/>
          <a:p>
            <a:pPr algn="ctr" defTabSz="685783"/>
            <a:r>
              <a:rPr lang="en-US" sz="1400" dirty="0">
                <a:solidFill>
                  <a:prstClr val="black"/>
                </a:solidFill>
                <a:latin typeface="Calibri"/>
              </a:rPr>
              <a:t>30s</a:t>
            </a:r>
          </a:p>
        </p:txBody>
      </p:sp>
      <p:sp>
        <p:nvSpPr>
          <p:cNvPr id="15" name="Line Callout 2 14"/>
          <p:cNvSpPr/>
          <p:nvPr/>
        </p:nvSpPr>
        <p:spPr>
          <a:xfrm>
            <a:off x="5747182" y="1344967"/>
            <a:ext cx="885548" cy="285019"/>
          </a:xfrm>
          <a:prstGeom prst="borderCallout2">
            <a:avLst>
              <a:gd name="adj1" fmla="val 18750"/>
              <a:gd name="adj2" fmla="val -8333"/>
              <a:gd name="adj3" fmla="val 18750"/>
              <a:gd name="adj4" fmla="val -16667"/>
              <a:gd name="adj5" fmla="val 318532"/>
              <a:gd name="adj6" fmla="val -49675"/>
            </a:avLst>
          </a:prstGeom>
          <a:ln w="38100"/>
        </p:spPr>
        <p:style>
          <a:lnRef idx="2">
            <a:schemeClr val="accent1"/>
          </a:lnRef>
          <a:fillRef idx="1">
            <a:schemeClr val="lt1"/>
          </a:fillRef>
          <a:effectRef idx="0">
            <a:schemeClr val="accent1"/>
          </a:effectRef>
          <a:fontRef idx="minor">
            <a:schemeClr val="dk1"/>
          </a:fontRef>
        </p:style>
        <p:txBody>
          <a:bodyPr lIns="68579" tIns="34289" rIns="68579" bIns="34289" rtlCol="0" anchor="ctr"/>
          <a:lstStyle/>
          <a:p>
            <a:pPr algn="ctr" defTabSz="685783"/>
            <a:r>
              <a:rPr lang="en-US" sz="1400" dirty="0">
                <a:solidFill>
                  <a:prstClr val="black"/>
                </a:solidFill>
                <a:latin typeface="Calibri"/>
              </a:rPr>
              <a:t>16s</a:t>
            </a:r>
          </a:p>
        </p:txBody>
      </p:sp>
    </p:spTree>
    <p:extLst>
      <p:ext uri="{BB962C8B-B14F-4D97-AF65-F5344CB8AC3E}">
        <p14:creationId xmlns:p14="http://schemas.microsoft.com/office/powerpoint/2010/main" val="197604966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102917"/>
            <a:ext cx="6914606" cy="642707"/>
          </a:xfrm>
        </p:spPr>
        <p:txBody>
          <a:bodyPr>
            <a:noAutofit/>
          </a:bodyPr>
          <a:lstStyle/>
          <a:p>
            <a:pPr>
              <a:lnSpc>
                <a:spcPct val="100000"/>
              </a:lnSpc>
            </a:pPr>
            <a:r>
              <a:rPr lang="en-US" sz="1800" b="1" dirty="0">
                <a:latin typeface="Verdana"/>
              </a:rPr>
              <a:t>Exploiting Multilevel Parallelism with </a:t>
            </a:r>
            <a:r>
              <a:rPr lang="en-US" sz="1800" b="1" dirty="0" smtClean="0">
                <a:latin typeface="Verdana"/>
              </a:rPr>
              <a:t>OpenMP</a:t>
            </a:r>
            <a:r>
              <a:rPr lang="en-US" sz="1400" b="1" baseline="30000" dirty="0" smtClean="0">
                <a:solidFill>
                  <a:srgbClr val="A6A6A6"/>
                </a:solidFill>
                <a:latin typeface="Verdana"/>
              </a:rPr>
              <a:t>*</a:t>
            </a:r>
            <a:endParaRPr lang="en-US" sz="2000" b="1" baseline="30000" dirty="0">
              <a:solidFill>
                <a:srgbClr val="A6A6A6"/>
              </a:solidFill>
              <a:latin typeface="Verdana"/>
            </a:endParaRPr>
          </a:p>
        </p:txBody>
      </p:sp>
      <p:sp>
        <p:nvSpPr>
          <p:cNvPr id="8" name="Rectangle 7"/>
          <p:cNvSpPr/>
          <p:nvPr/>
        </p:nvSpPr>
        <p:spPr>
          <a:xfrm>
            <a:off x="171758" y="909335"/>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Jeongnim Kim, Lawrence Meadows</a:t>
            </a:r>
            <a:endParaRPr lang="en-US" sz="1600" i="1" dirty="0">
              <a:solidFill>
                <a:srgbClr val="000000"/>
              </a:solidFill>
              <a:latin typeface="Verdana"/>
              <a:cs typeface="Apple Chancery"/>
            </a:endParaRPr>
          </a:p>
        </p:txBody>
      </p:sp>
      <p:sp>
        <p:nvSpPr>
          <p:cNvPr id="14" name="Rectangle 13"/>
          <p:cNvSpPr/>
          <p:nvPr/>
        </p:nvSpPr>
        <p:spPr>
          <a:xfrm>
            <a:off x="171757" y="688980"/>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18</a:t>
            </a:r>
            <a:endParaRPr lang="en-US" sz="1400" dirty="0">
              <a:solidFill>
                <a:prstClr val="black"/>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7761" y="157960"/>
            <a:ext cx="753757" cy="95949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1115" y="162960"/>
            <a:ext cx="757497" cy="959497"/>
          </a:xfrm>
          <a:prstGeom prst="rect">
            <a:avLst/>
          </a:prstGeom>
        </p:spPr>
      </p:pic>
      <p:sp>
        <p:nvSpPr>
          <p:cNvPr id="3" name="Rectangle 2"/>
          <p:cNvSpPr/>
          <p:nvPr/>
        </p:nvSpPr>
        <p:spPr>
          <a:xfrm>
            <a:off x="160923" y="1272104"/>
            <a:ext cx="3477101" cy="2008240"/>
          </a:xfrm>
          <a:prstGeom prst="rect">
            <a:avLst/>
          </a:prstGeom>
        </p:spPr>
        <p:txBody>
          <a:bodyPr wrap="square" lIns="68579" tIns="34289" rIns="68579" bIns="34289">
            <a:spAutoFit/>
          </a:bodyPr>
          <a:lstStyle/>
          <a:p>
            <a:pPr defTabSz="685783"/>
            <a:r>
              <a:rPr lang="en-US" sz="1400" dirty="0">
                <a:solidFill>
                  <a:prstClr val="black"/>
                </a:solidFill>
                <a:latin typeface="Calibri"/>
              </a:rPr>
              <a:t>How nested parallelism is expressed in code can have a profound impact on performance</a:t>
            </a:r>
          </a:p>
          <a:p>
            <a:pPr defTabSz="685783"/>
            <a:endParaRPr lang="en-US" sz="1400" dirty="0">
              <a:solidFill>
                <a:prstClr val="black"/>
              </a:solidFill>
              <a:latin typeface="Calibri"/>
            </a:endParaRPr>
          </a:p>
          <a:p>
            <a:pPr defTabSz="685783"/>
            <a:r>
              <a:rPr lang="en-US" sz="1400" dirty="0">
                <a:solidFill>
                  <a:prstClr val="black"/>
                </a:solidFill>
                <a:latin typeface="Calibri"/>
              </a:rPr>
              <a:t>The starting point is to determine the data distribution to:</a:t>
            </a:r>
          </a:p>
          <a:p>
            <a:pPr marL="257168" indent="-257168" defTabSz="685783">
              <a:buFont typeface="+mj-lt"/>
              <a:buAutoNum type="arabicPeriod"/>
            </a:pPr>
            <a:r>
              <a:rPr lang="en-US" sz="1400" dirty="0">
                <a:solidFill>
                  <a:prstClr val="black"/>
                </a:solidFill>
                <a:latin typeface="Calibri"/>
              </a:rPr>
              <a:t>Minimize the memory use and data movement between MPI tasks </a:t>
            </a:r>
          </a:p>
          <a:p>
            <a:pPr marL="257168" indent="-257168" defTabSz="685783">
              <a:buFont typeface="+mj-lt"/>
              <a:buAutoNum type="arabicPeriod"/>
            </a:pPr>
            <a:r>
              <a:rPr lang="en-US" sz="1400" dirty="0">
                <a:solidFill>
                  <a:prstClr val="black"/>
                </a:solidFill>
                <a:latin typeface="Calibri"/>
              </a:rPr>
              <a:t>Maximize concurrent computations between data exchanges</a:t>
            </a:r>
          </a:p>
        </p:txBody>
      </p:sp>
      <p:sp>
        <p:nvSpPr>
          <p:cNvPr id="4" name="Rectangle 3"/>
          <p:cNvSpPr/>
          <p:nvPr/>
        </p:nvSpPr>
        <p:spPr>
          <a:xfrm>
            <a:off x="3941686" y="1239121"/>
            <a:ext cx="4800600" cy="284691"/>
          </a:xfrm>
          <a:prstGeom prst="rect">
            <a:avLst/>
          </a:prstGeom>
        </p:spPr>
        <p:txBody>
          <a:bodyPr wrap="square" lIns="68579" tIns="34289" rIns="68579" bIns="34289">
            <a:spAutoFit/>
          </a:bodyPr>
          <a:lstStyle/>
          <a:p>
            <a:pPr defTabSz="685783"/>
            <a:r>
              <a:rPr lang="en-US" sz="1400" dirty="0">
                <a:solidFill>
                  <a:prstClr val="black"/>
                </a:solidFill>
                <a:latin typeface="Calibri"/>
              </a:rPr>
              <a:t>MPI vs.  </a:t>
            </a:r>
            <a:r>
              <a:rPr lang="en-US" sz="1400" dirty="0" err="1">
                <a:solidFill>
                  <a:prstClr val="black"/>
                </a:solidFill>
                <a:latin typeface="Calibri"/>
              </a:rPr>
              <a:t>OpenMP</a:t>
            </a:r>
            <a:r>
              <a:rPr lang="en-US" sz="1400" dirty="0">
                <a:solidFill>
                  <a:prstClr val="black"/>
                </a:solidFill>
                <a:latin typeface="Calibri"/>
              </a:rPr>
              <a:t>: “Is the additional use of </a:t>
            </a:r>
            <a:r>
              <a:rPr lang="en-US" sz="1400" dirty="0" err="1">
                <a:solidFill>
                  <a:prstClr val="black"/>
                </a:solidFill>
                <a:latin typeface="Calibri"/>
              </a:rPr>
              <a:t>OpenMP</a:t>
            </a:r>
            <a:r>
              <a:rPr lang="en-US" sz="1400" dirty="0">
                <a:solidFill>
                  <a:prstClr val="black"/>
                </a:solidFill>
                <a:latin typeface="Calibri"/>
              </a:rPr>
              <a:t> profitable?”</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0446" y="1579729"/>
            <a:ext cx="3434192" cy="2523176"/>
          </a:xfrm>
          <a:prstGeom prst="rect">
            <a:avLst/>
          </a:prstGeom>
        </p:spPr>
      </p:pic>
      <p:sp>
        <p:nvSpPr>
          <p:cNvPr id="15" name="Rectangle 14"/>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6"/>
              </a:rPr>
              <a:t>http://www.intel.com/performance</a:t>
            </a:r>
            <a:r>
              <a:rPr lang="en-US" sz="500" dirty="0">
                <a:solidFill>
                  <a:prstClr val="black"/>
                </a:solidFill>
                <a:latin typeface="Verdana"/>
              </a:rPr>
              <a:t>. Configurations information is available in the book where the numbers are published.</a:t>
            </a:r>
          </a:p>
        </p:txBody>
      </p:sp>
      <p:sp>
        <p:nvSpPr>
          <p:cNvPr id="16" name="Rectangle 15"/>
          <p:cNvSpPr/>
          <p:nvPr/>
        </p:nvSpPr>
        <p:spPr>
          <a:xfrm>
            <a:off x="2587678" y="4042726"/>
            <a:ext cx="6481274" cy="715578"/>
          </a:xfrm>
          <a:prstGeom prst="rect">
            <a:avLst/>
          </a:prstGeom>
        </p:spPr>
        <p:txBody>
          <a:bodyPr wrap="square" lIns="68579" tIns="34289" rIns="68579" bIns="34289">
            <a:spAutoFit/>
          </a:bodyPr>
          <a:lstStyle/>
          <a:p>
            <a:pPr defTabSz="685783"/>
            <a:r>
              <a:rPr lang="en-US" sz="1400" dirty="0">
                <a:solidFill>
                  <a:prstClr val="black"/>
                </a:solidFill>
                <a:latin typeface="Calibri"/>
              </a:rPr>
              <a:t>Speedup of alternative </a:t>
            </a:r>
            <a:r>
              <a:rPr lang="en-US" sz="1400" dirty="0" err="1">
                <a:solidFill>
                  <a:prstClr val="black"/>
                </a:solidFill>
                <a:latin typeface="Calibri"/>
              </a:rPr>
              <a:t>OpenMP</a:t>
            </a:r>
            <a:r>
              <a:rPr lang="en-US" sz="1400" dirty="0">
                <a:solidFill>
                  <a:prstClr val="black"/>
                </a:solidFill>
                <a:latin typeface="Calibri"/>
              </a:rPr>
              <a:t> implementations of diffusion over </a:t>
            </a:r>
            <a:r>
              <a:rPr lang="en-US" sz="1400" dirty="0" err="1">
                <a:solidFill>
                  <a:prstClr val="black"/>
                </a:solidFill>
                <a:latin typeface="Calibri"/>
              </a:rPr>
              <a:t>diffusion_tiled</a:t>
            </a:r>
            <a:r>
              <a:rPr lang="en-US" sz="1400" dirty="0">
                <a:solidFill>
                  <a:prstClr val="black"/>
                </a:solidFill>
                <a:latin typeface="Calibri"/>
              </a:rPr>
              <a:t> using 60 threads; 240 threads are used for Tiled(240), nested </a:t>
            </a:r>
            <a:r>
              <a:rPr lang="en-US" sz="1400" dirty="0" err="1">
                <a:solidFill>
                  <a:prstClr val="black"/>
                </a:solidFill>
                <a:latin typeface="Calibri"/>
              </a:rPr>
              <a:t>OpenMP</a:t>
            </a:r>
            <a:r>
              <a:rPr lang="en-US" sz="1400" dirty="0">
                <a:solidFill>
                  <a:prstClr val="black"/>
                </a:solidFill>
                <a:latin typeface="Calibri"/>
              </a:rPr>
              <a:t>, Crew, and 2D, while 244 threads are used for PC (</a:t>
            </a:r>
            <a:r>
              <a:rPr lang="en-US" sz="1400" dirty="0" err="1">
                <a:solidFill>
                  <a:prstClr val="black"/>
                </a:solidFill>
                <a:latin typeface="Calibri"/>
              </a:rPr>
              <a:t>PlesioChronous</a:t>
            </a:r>
            <a:r>
              <a:rPr lang="en-US" sz="1400" dirty="0">
                <a:solidFill>
                  <a:prstClr val="black"/>
                </a:solidFill>
                <a:latin typeface="Calibri"/>
              </a:rPr>
              <a:t>) and PCO (PC over the outer loop)</a:t>
            </a:r>
          </a:p>
        </p:txBody>
      </p:sp>
    </p:spTree>
    <p:extLst>
      <p:ext uri="{BB962C8B-B14F-4D97-AF65-F5344CB8AC3E}">
        <p14:creationId xmlns:p14="http://schemas.microsoft.com/office/powerpoint/2010/main" val="223684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smtClean="0"/>
              <a:t>OpenMP</a:t>
            </a:r>
            <a:r>
              <a:rPr lang="en-US" sz="1800" baseline="30000" dirty="0" smtClean="0">
                <a:solidFill>
                  <a:srgbClr val="A6A6A6"/>
                </a:solidFill>
              </a:rPr>
              <a:t>*</a:t>
            </a:r>
            <a:r>
              <a:rPr lang="en-US" sz="2400" dirty="0" smtClean="0"/>
              <a:t> </a:t>
            </a:r>
            <a:r>
              <a:rPr lang="en-US" sz="2400" dirty="0"/>
              <a:t>4.0, Hot Teams, and Lessons Learned</a:t>
            </a:r>
          </a:p>
        </p:txBody>
      </p:sp>
      <p:sp>
        <p:nvSpPr>
          <p:cNvPr id="16" name="Rectangle 15"/>
          <p:cNvSpPr/>
          <p:nvPr/>
        </p:nvSpPr>
        <p:spPr>
          <a:xfrm>
            <a:off x="171757" y="604891"/>
            <a:ext cx="4688492" cy="3947232"/>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algn="ctr" defTabSz="685783"/>
            <a:r>
              <a:rPr lang="en-US" sz="1400" u="sng" dirty="0">
                <a:solidFill>
                  <a:prstClr val="black"/>
                </a:solidFill>
                <a:latin typeface="Calibri"/>
              </a:rPr>
              <a:t>OpenMP 4.0 affinity and hot teams of </a:t>
            </a:r>
            <a:r>
              <a:rPr lang="en-US" sz="1400" u="sng" dirty="0" smtClean="0">
                <a:solidFill>
                  <a:prstClr val="black"/>
                </a:solidFill>
                <a:latin typeface="Calibri"/>
              </a:rPr>
              <a:t>Intel® </a:t>
            </a:r>
            <a:r>
              <a:rPr lang="en-US" sz="1400" u="sng" dirty="0">
                <a:solidFill>
                  <a:prstClr val="black"/>
                </a:solidFill>
                <a:latin typeface="Calibri"/>
              </a:rPr>
              <a:t>OpenMP runtime</a:t>
            </a:r>
          </a:p>
          <a:p>
            <a:pPr marL="214308" indent="-214308" defTabSz="685783">
              <a:buFont typeface="Arial" panose="020B0604020202020204" pitchFamily="34" charset="0"/>
              <a:buChar char="•"/>
            </a:pPr>
            <a:r>
              <a:rPr lang="en-US" sz="1400" dirty="0">
                <a:solidFill>
                  <a:prstClr val="black"/>
                </a:solidFill>
                <a:latin typeface="Calibri"/>
              </a:rPr>
              <a:t>“Hot teams” is an extension to </a:t>
            </a:r>
            <a:r>
              <a:rPr lang="en-US" sz="1400" dirty="0" err="1">
                <a:solidFill>
                  <a:prstClr val="black"/>
                </a:solidFill>
                <a:latin typeface="Calibri"/>
              </a:rPr>
              <a:t>OpenMP</a:t>
            </a:r>
            <a:r>
              <a:rPr lang="en-US" sz="1400" dirty="0">
                <a:solidFill>
                  <a:prstClr val="black"/>
                </a:solidFill>
                <a:latin typeface="Calibri"/>
              </a:rPr>
              <a:t> that can substantially reduce the overhead</a:t>
            </a:r>
          </a:p>
          <a:p>
            <a:pPr marL="214308" indent="-214308" defTabSz="685783">
              <a:buFont typeface="Arial" panose="020B0604020202020204" pitchFamily="34" charset="0"/>
              <a:buChar char="•"/>
            </a:pPr>
            <a:endParaRPr lang="en-US" sz="1400" dirty="0">
              <a:solidFill>
                <a:prstClr val="black"/>
              </a:solidFill>
              <a:latin typeface="Calibri"/>
            </a:endParaRPr>
          </a:p>
          <a:p>
            <a:pPr marL="344488" lvl="1" indent="-173038" defTabSz="685783">
              <a:buFont typeface="Arial" panose="020B0604020202020204" pitchFamily="34" charset="0"/>
              <a:buChar char="•"/>
            </a:pPr>
            <a:r>
              <a:rPr lang="en-US" sz="1400" dirty="0" err="1">
                <a:solidFill>
                  <a:prstClr val="black"/>
                </a:solidFill>
                <a:latin typeface="Calibri"/>
              </a:rPr>
              <a:t>OpenMP</a:t>
            </a:r>
            <a:r>
              <a:rPr lang="en-US" sz="1400" dirty="0">
                <a:solidFill>
                  <a:prstClr val="black"/>
                </a:solidFill>
                <a:latin typeface="Calibri"/>
              </a:rPr>
              <a:t> teams whose structure already exists are “hot”</a:t>
            </a:r>
          </a:p>
          <a:p>
            <a:pPr marL="344488" lvl="1" indent="-173038" defTabSz="685783">
              <a:buFont typeface="Arial" panose="020B0604020202020204" pitchFamily="34" charset="0"/>
              <a:buChar char="•"/>
            </a:pPr>
            <a:r>
              <a:rPr lang="en-US" sz="1400" dirty="0">
                <a:solidFill>
                  <a:prstClr val="black"/>
                </a:solidFill>
                <a:latin typeface="Calibri"/>
              </a:rPr>
              <a:t>Traditionally, a runtime had only one hot team</a:t>
            </a:r>
          </a:p>
          <a:p>
            <a:pPr marL="344488" lvl="1" indent="-173038" defTabSz="685783">
              <a:buFont typeface="Arial" panose="020B0604020202020204" pitchFamily="34" charset="0"/>
              <a:buChar char="•"/>
            </a:pPr>
            <a:r>
              <a:rPr lang="en-US" sz="1400" dirty="0">
                <a:solidFill>
                  <a:prstClr val="black"/>
                </a:solidFill>
                <a:latin typeface="Calibri"/>
              </a:rPr>
              <a:t>Multiple “hot” teams support nested parallelism with less overhead</a:t>
            </a:r>
          </a:p>
          <a:p>
            <a:pPr defTabSz="685783"/>
            <a:endParaRPr lang="en-US" sz="1400" dirty="0">
              <a:solidFill>
                <a:prstClr val="black"/>
              </a:solidFill>
              <a:latin typeface="Calibri"/>
            </a:endParaRPr>
          </a:p>
          <a:p>
            <a:pPr marL="214308" indent="-214308" defTabSz="685783">
              <a:buFont typeface="Arial" panose="020B0604020202020204" pitchFamily="34" charset="0"/>
              <a:buChar char="•"/>
            </a:pPr>
            <a:r>
              <a:rPr lang="en-US" sz="1400" dirty="0">
                <a:solidFill>
                  <a:prstClr val="black"/>
                </a:solidFill>
                <a:latin typeface="Calibri"/>
              </a:rPr>
              <a:t>Use </a:t>
            </a:r>
            <a:r>
              <a:rPr lang="en-US" sz="1400" dirty="0" err="1">
                <a:solidFill>
                  <a:prstClr val="black"/>
                </a:solidFill>
                <a:latin typeface="Calibri"/>
              </a:rPr>
              <a:t>OpenMP</a:t>
            </a:r>
            <a:r>
              <a:rPr lang="en-US" sz="1400" dirty="0">
                <a:solidFill>
                  <a:prstClr val="black"/>
                </a:solidFill>
                <a:latin typeface="Calibri"/>
              </a:rPr>
              <a:t> runtime environments to optimally bind MPI tasks and </a:t>
            </a:r>
            <a:r>
              <a:rPr lang="en-US" sz="1400" dirty="0" err="1">
                <a:solidFill>
                  <a:prstClr val="black"/>
                </a:solidFill>
                <a:latin typeface="Calibri"/>
              </a:rPr>
              <a:t>OpenMP</a:t>
            </a:r>
            <a:r>
              <a:rPr lang="en-US" sz="1400" dirty="0">
                <a:solidFill>
                  <a:prstClr val="black"/>
                </a:solidFill>
                <a:latin typeface="Calibri"/>
              </a:rPr>
              <a:t> threads</a:t>
            </a:r>
          </a:p>
          <a:p>
            <a:pPr marL="214308" indent="-214308" defTabSz="685783">
              <a:buFont typeface="Arial" panose="020B0604020202020204" pitchFamily="34" charset="0"/>
              <a:buChar char="•"/>
            </a:pPr>
            <a:r>
              <a:rPr lang="en-US" sz="1400" dirty="0">
                <a:solidFill>
                  <a:prstClr val="black"/>
                </a:solidFill>
                <a:latin typeface="Calibri"/>
              </a:rPr>
              <a:t>For instance, when using 5 MPI and 12 OpenMP threads for the outer (band) loop and 4 OpenMP threads for </a:t>
            </a:r>
            <a:r>
              <a:rPr lang="en-US" sz="1400" dirty="0" smtClean="0">
                <a:solidFill>
                  <a:prstClr val="black"/>
                </a:solidFill>
                <a:latin typeface="Calibri"/>
              </a:rPr>
              <a:t>compute</a:t>
            </a:r>
            <a:endParaRPr lang="en-US" sz="1400" dirty="0">
              <a:solidFill>
                <a:prstClr val="black"/>
              </a:solidFill>
              <a:latin typeface="Calibri"/>
            </a:endParaRPr>
          </a:p>
          <a:p>
            <a:pPr lvl="1" defTabSz="685783"/>
            <a:r>
              <a:rPr lang="en-US" sz="1400" dirty="0">
                <a:solidFill>
                  <a:prstClr val="black"/>
                </a:solidFill>
                <a:latin typeface="Calibri"/>
              </a:rPr>
              <a:t>export OMP_NESTED=true</a:t>
            </a:r>
          </a:p>
          <a:p>
            <a:pPr lvl="1" defTabSz="685783"/>
            <a:r>
              <a:rPr lang="en-US" sz="1400" dirty="0">
                <a:solidFill>
                  <a:prstClr val="black"/>
                </a:solidFill>
                <a:latin typeface="Calibri"/>
              </a:rPr>
              <a:t>export OMP_NUM_THREADS=12,4</a:t>
            </a:r>
          </a:p>
          <a:p>
            <a:pPr lvl="1" defTabSz="685783"/>
            <a:r>
              <a:rPr lang="en-US" sz="1400" dirty="0">
                <a:solidFill>
                  <a:prstClr val="black"/>
                </a:solidFill>
                <a:latin typeface="Calibri"/>
              </a:rPr>
              <a:t>export OMP_PLACES=threads</a:t>
            </a:r>
          </a:p>
          <a:p>
            <a:pPr lvl="1" defTabSz="685783"/>
            <a:r>
              <a:rPr lang="en-US" sz="1400" dirty="0">
                <a:solidFill>
                  <a:prstClr val="black"/>
                </a:solidFill>
                <a:latin typeface="Calibri"/>
              </a:rPr>
              <a:t>export OMP_PROC_BIND=</a:t>
            </a:r>
            <a:r>
              <a:rPr lang="en-US" sz="1400" dirty="0" err="1">
                <a:solidFill>
                  <a:prstClr val="black"/>
                </a:solidFill>
                <a:latin typeface="Calibri"/>
              </a:rPr>
              <a:t>spread,close</a:t>
            </a:r>
            <a:endParaRPr lang="en-US" sz="1400" dirty="0">
              <a:solidFill>
                <a:prstClr val="black"/>
              </a:solidFill>
              <a:latin typeface="Calibri"/>
            </a:endParaRPr>
          </a:p>
          <a:p>
            <a:pPr lvl="1" defTabSz="685783"/>
            <a:r>
              <a:rPr lang="en-US" sz="1400" dirty="0" err="1">
                <a:solidFill>
                  <a:prstClr val="black"/>
                </a:solidFill>
                <a:latin typeface="Calibri"/>
              </a:rPr>
              <a:t>mpirun</a:t>
            </a:r>
            <a:r>
              <a:rPr lang="en-US" sz="1400" dirty="0">
                <a:solidFill>
                  <a:prstClr val="black"/>
                </a:solidFill>
                <a:latin typeface="Calibri"/>
              </a:rPr>
              <a:t> -np = ./</a:t>
            </a:r>
            <a:r>
              <a:rPr lang="en-US" sz="1400" dirty="0" err="1">
                <a:solidFill>
                  <a:prstClr val="black"/>
                </a:solidFill>
                <a:latin typeface="Calibri"/>
              </a:rPr>
              <a:t>myapp</a:t>
            </a:r>
            <a:endParaRPr lang="en-US" sz="1400" dirty="0">
              <a:solidFill>
                <a:prstClr val="black"/>
              </a:solidFill>
              <a:latin typeface="Calibri"/>
            </a:endParaRPr>
          </a:p>
        </p:txBody>
      </p:sp>
      <p:sp>
        <p:nvSpPr>
          <p:cNvPr id="17" name="Rectangle 16"/>
          <p:cNvSpPr/>
          <p:nvPr/>
        </p:nvSpPr>
        <p:spPr>
          <a:xfrm>
            <a:off x="5013664" y="1621049"/>
            <a:ext cx="3915302" cy="2654571"/>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algn="ctr" defTabSz="685783"/>
            <a:r>
              <a:rPr lang="en-US" sz="1400" u="sng" dirty="0">
                <a:solidFill>
                  <a:prstClr val="black"/>
                </a:solidFill>
                <a:latin typeface="AdvP6975"/>
              </a:rPr>
              <a:t>Lessons Learned</a:t>
            </a:r>
          </a:p>
          <a:p>
            <a:pPr defTabSz="685783"/>
            <a:r>
              <a:rPr lang="en-US" sz="1400" dirty="0">
                <a:solidFill>
                  <a:prstClr val="black"/>
                </a:solidFill>
                <a:latin typeface="AdvP6975"/>
              </a:rPr>
              <a:t>Collective operations benefit from fewer MPI tasks </a:t>
            </a:r>
          </a:p>
          <a:p>
            <a:pPr marL="285750" indent="-285750" defTabSz="685783">
              <a:buFont typeface="Arial"/>
              <a:buChar char="•"/>
            </a:pPr>
            <a:r>
              <a:rPr lang="en-US" sz="1400" dirty="0">
                <a:solidFill>
                  <a:prstClr val="black"/>
                </a:solidFill>
                <a:latin typeface="AdvP6975"/>
              </a:rPr>
              <a:t>I</a:t>
            </a:r>
            <a:r>
              <a:rPr lang="en-US" sz="1400" dirty="0" smtClean="0">
                <a:solidFill>
                  <a:prstClr val="black"/>
                </a:solidFill>
                <a:latin typeface="AdvP6975"/>
              </a:rPr>
              <a:t>ncreases </a:t>
            </a:r>
            <a:r>
              <a:rPr lang="en-US" sz="1400" dirty="0">
                <a:solidFill>
                  <a:prstClr val="black"/>
                </a:solidFill>
                <a:latin typeface="AdvP6975"/>
              </a:rPr>
              <a:t>per task computational density</a:t>
            </a:r>
          </a:p>
          <a:p>
            <a:pPr marL="285750" indent="-285750" defTabSz="685783">
              <a:buFont typeface="Arial"/>
              <a:buChar char="•"/>
            </a:pPr>
            <a:r>
              <a:rPr lang="en-US" sz="1400" dirty="0">
                <a:solidFill>
                  <a:prstClr val="black"/>
                </a:solidFill>
                <a:latin typeface="AdvP6975"/>
              </a:rPr>
              <a:t>Decreases the communication-to-compute ratio</a:t>
            </a:r>
          </a:p>
          <a:p>
            <a:pPr marL="285750" indent="-285750" defTabSz="685783">
              <a:buFont typeface="Arial"/>
              <a:buChar char="•"/>
            </a:pPr>
            <a:r>
              <a:rPr lang="en-US" sz="1400" dirty="0">
                <a:solidFill>
                  <a:prstClr val="black"/>
                </a:solidFill>
                <a:latin typeface="AdvP6975"/>
              </a:rPr>
              <a:t>Significant memory reductions can be achieved by eliminating data replications </a:t>
            </a:r>
          </a:p>
          <a:p>
            <a:pPr marL="285750" indent="-285750" defTabSz="685783">
              <a:buFont typeface="Arial"/>
              <a:buChar char="•"/>
            </a:pPr>
            <a:r>
              <a:rPr lang="en-US" sz="1400" dirty="0">
                <a:solidFill>
                  <a:prstClr val="black"/>
                </a:solidFill>
                <a:latin typeface="AdvP6975"/>
              </a:rPr>
              <a:t>Data exchange can take advantage of highly optimized asynchronous bulk DMA engines, facilitating complete overlaps of computations with the communications</a:t>
            </a:r>
            <a:endParaRPr lang="en-US" sz="1400" dirty="0">
              <a:solidFill>
                <a:prstClr val="black"/>
              </a:solidFill>
              <a:latin typeface="Calibri"/>
            </a:endParaRPr>
          </a:p>
        </p:txBody>
      </p:sp>
    </p:spTree>
    <p:extLst>
      <p:ext uri="{BB962C8B-B14F-4D97-AF65-F5344CB8AC3E}">
        <p14:creationId xmlns:p14="http://schemas.microsoft.com/office/powerpoint/2010/main" val="23010161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entagon 15"/>
          <p:cNvSpPr/>
          <p:nvPr/>
        </p:nvSpPr>
        <p:spPr>
          <a:xfrm>
            <a:off x="2988362" y="957450"/>
            <a:ext cx="1518081" cy="421856"/>
          </a:xfrm>
          <a:prstGeom prst="homePlate">
            <a:avLst/>
          </a:prstGeom>
        </p:spPr>
        <p:style>
          <a:lnRef idx="0">
            <a:schemeClr val="accent2"/>
          </a:lnRef>
          <a:fillRef idx="3">
            <a:schemeClr val="accent2"/>
          </a:fillRef>
          <a:effectRef idx="3">
            <a:schemeClr val="accent2"/>
          </a:effectRef>
          <a:fontRef idx="minor">
            <a:schemeClr val="lt1"/>
          </a:fontRef>
        </p:style>
        <p:txBody>
          <a:bodyPr lIns="68579" tIns="34289" rIns="68579" bIns="34289" rtlCol="0" anchor="ctr"/>
          <a:lstStyle/>
          <a:p>
            <a:pPr algn="ctr" defTabSz="685783"/>
            <a:r>
              <a:rPr lang="en-US" sz="1400" dirty="0" err="1">
                <a:solidFill>
                  <a:prstClr val="white"/>
                </a:solidFill>
                <a:latin typeface="Calibri"/>
              </a:rPr>
              <a:t>OpenMP</a:t>
            </a:r>
            <a:endParaRPr lang="en-US" sz="1400" dirty="0">
              <a:solidFill>
                <a:prstClr val="white"/>
              </a:solidFill>
              <a:latin typeface="Calibri"/>
            </a:endParaRPr>
          </a:p>
        </p:txBody>
      </p:sp>
      <p:sp>
        <p:nvSpPr>
          <p:cNvPr id="15" name="Pentagon 14"/>
          <p:cNvSpPr/>
          <p:nvPr/>
        </p:nvSpPr>
        <p:spPr>
          <a:xfrm>
            <a:off x="1704514" y="957450"/>
            <a:ext cx="1518081" cy="421856"/>
          </a:xfrm>
          <a:prstGeom prst="homePlate">
            <a:avLst/>
          </a:prstGeom>
        </p:spPr>
        <p:style>
          <a:lnRef idx="1">
            <a:schemeClr val="accent4"/>
          </a:lnRef>
          <a:fillRef idx="2">
            <a:schemeClr val="accent4"/>
          </a:fillRef>
          <a:effectRef idx="1">
            <a:schemeClr val="accent4"/>
          </a:effectRef>
          <a:fontRef idx="minor">
            <a:schemeClr val="dk1"/>
          </a:fontRef>
        </p:style>
        <p:txBody>
          <a:bodyPr lIns="68579" tIns="34289" rIns="68579" bIns="34289" rtlCol="0" anchor="ctr"/>
          <a:lstStyle/>
          <a:p>
            <a:pPr algn="ctr" defTabSz="685783"/>
            <a:r>
              <a:rPr lang="en-US" sz="1400" dirty="0" err="1">
                <a:solidFill>
                  <a:prstClr val="black"/>
                </a:solidFill>
                <a:latin typeface="Calibri"/>
              </a:rPr>
              <a:t>OpenCL</a:t>
            </a:r>
            <a:endParaRPr lang="en-US" sz="1400" dirty="0">
              <a:solidFill>
                <a:prstClr val="black"/>
              </a:solidFill>
              <a:latin typeface="Calibri"/>
            </a:endParaRPr>
          </a:p>
        </p:txBody>
      </p:sp>
      <p:sp>
        <p:nvSpPr>
          <p:cNvPr id="2" name="Title 1"/>
          <p:cNvSpPr>
            <a:spLocks noGrp="1"/>
          </p:cNvSpPr>
          <p:nvPr>
            <p:ph type="title"/>
          </p:nvPr>
        </p:nvSpPr>
        <p:spPr>
          <a:xfrm>
            <a:off x="146736" y="78277"/>
            <a:ext cx="5416626" cy="642707"/>
          </a:xfrm>
        </p:spPr>
        <p:txBody>
          <a:bodyPr>
            <a:noAutofit/>
          </a:bodyPr>
          <a:lstStyle/>
          <a:p>
            <a:pPr>
              <a:lnSpc>
                <a:spcPct val="100000"/>
              </a:lnSpc>
            </a:pPr>
            <a:r>
              <a:rPr lang="en-US" sz="1800" b="1" dirty="0" smtClean="0">
                <a:latin typeface="Verdana"/>
              </a:rPr>
              <a:t>OpenCL</a:t>
            </a:r>
            <a:r>
              <a:rPr lang="en-US" sz="1400" b="1" baseline="30000" dirty="0" smtClean="0">
                <a:solidFill>
                  <a:srgbClr val="A6A6A6"/>
                </a:solidFill>
                <a:latin typeface="Verdana"/>
              </a:rPr>
              <a:t>*</a:t>
            </a:r>
            <a:r>
              <a:rPr lang="en-US" sz="1800" b="1" dirty="0" smtClean="0">
                <a:latin typeface="Verdana"/>
              </a:rPr>
              <a:t>: </a:t>
            </a:r>
            <a:r>
              <a:rPr lang="en-US" sz="1800" b="1" dirty="0">
                <a:latin typeface="Verdana"/>
              </a:rPr>
              <a:t>There and Back Again</a:t>
            </a:r>
            <a:br>
              <a:rPr lang="en-US" sz="1800" b="1" dirty="0">
                <a:latin typeface="Verdana"/>
              </a:rPr>
            </a:br>
            <a:endParaRPr lang="en-US" sz="2000" b="1" dirty="0">
              <a:latin typeface="Verdana"/>
            </a:endParaRPr>
          </a:p>
        </p:txBody>
      </p:sp>
      <p:sp>
        <p:nvSpPr>
          <p:cNvPr id="8" name="Rectangle 7"/>
          <p:cNvSpPr/>
          <p:nvPr/>
        </p:nvSpPr>
        <p:spPr>
          <a:xfrm>
            <a:off x="160925" y="642708"/>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Matthias Noack, Florian Wende, Klaus-Dieter Oertel</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57569" y="365709"/>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19</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10406" y="116350"/>
            <a:ext cx="75562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9388" y="116350"/>
            <a:ext cx="75562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25015" y="116350"/>
            <a:ext cx="755627" cy="959497"/>
          </a:xfrm>
          <a:prstGeom prst="rect">
            <a:avLst/>
          </a:prstGeom>
        </p:spPr>
      </p:pic>
      <p:sp>
        <p:nvSpPr>
          <p:cNvPr id="3" name="Rectangle 2"/>
          <p:cNvSpPr/>
          <p:nvPr/>
        </p:nvSpPr>
        <p:spPr>
          <a:xfrm>
            <a:off x="323356" y="1408360"/>
            <a:ext cx="4572000" cy="3343991"/>
          </a:xfrm>
          <a:prstGeom prst="rect">
            <a:avLst/>
          </a:prstGeom>
        </p:spPr>
        <p:txBody>
          <a:bodyPr lIns="68579" tIns="34289" rIns="68579" bIns="34289">
            <a:spAutoFit/>
          </a:bodyPr>
          <a:lstStyle/>
          <a:p>
            <a:pPr defTabSz="685783"/>
            <a:r>
              <a:rPr lang="en-US" sz="1400" dirty="0">
                <a:solidFill>
                  <a:prstClr val="black"/>
                </a:solidFill>
                <a:latin typeface="Calibri"/>
              </a:rPr>
              <a:t>Presents a case study on optimizing the </a:t>
            </a:r>
            <a:r>
              <a:rPr lang="en-US" sz="1400" dirty="0" err="1">
                <a:solidFill>
                  <a:prstClr val="black"/>
                </a:solidFill>
                <a:latin typeface="Calibri"/>
              </a:rPr>
              <a:t>Hexciton</a:t>
            </a:r>
            <a:r>
              <a:rPr lang="en-US" sz="1400" dirty="0">
                <a:solidFill>
                  <a:prstClr val="black"/>
                </a:solidFill>
                <a:latin typeface="Calibri"/>
              </a:rPr>
              <a:t> kernel of the GPU-HEOM code for multicore and many-core processors</a:t>
            </a:r>
          </a:p>
          <a:p>
            <a:pPr marL="214308" indent="-214308" defTabSz="685783">
              <a:buFont typeface="Arial" panose="020B0604020202020204" pitchFamily="34" charset="0"/>
              <a:buChar char="•"/>
            </a:pPr>
            <a:r>
              <a:rPr lang="en-US" sz="1400" dirty="0">
                <a:solidFill>
                  <a:prstClr val="black"/>
                </a:solidFill>
                <a:latin typeface="Calibri"/>
              </a:rPr>
              <a:t>Start with a naive reference implementation </a:t>
            </a:r>
          </a:p>
          <a:p>
            <a:pPr marL="214308" indent="-214308" defTabSz="685783">
              <a:buFont typeface="Arial" panose="020B0604020202020204" pitchFamily="34" charset="0"/>
              <a:buChar char="•"/>
            </a:pPr>
            <a:r>
              <a:rPr lang="en-US" sz="1400" dirty="0">
                <a:solidFill>
                  <a:prstClr val="black"/>
                </a:solidFill>
                <a:latin typeface="Calibri"/>
              </a:rPr>
              <a:t>Develop a fully optimized </a:t>
            </a:r>
            <a:r>
              <a:rPr lang="en-US" sz="1400" dirty="0" err="1">
                <a:solidFill>
                  <a:prstClr val="black"/>
                </a:solidFill>
                <a:latin typeface="Calibri"/>
              </a:rPr>
              <a:t>OpenCL</a:t>
            </a:r>
            <a:r>
              <a:rPr lang="en-US" sz="1400" dirty="0">
                <a:solidFill>
                  <a:prstClr val="black"/>
                </a:solidFill>
                <a:latin typeface="Calibri"/>
              </a:rPr>
              <a:t> kernel by analyzing different optimization techniques and performance comparisons:</a:t>
            </a:r>
          </a:p>
          <a:p>
            <a:pPr marL="600060" lvl="1" indent="-257168" defTabSz="685783">
              <a:lnSpc>
                <a:spcPct val="80000"/>
              </a:lnSpc>
              <a:buFont typeface="+mj-lt"/>
              <a:buAutoNum type="arabicPeriod"/>
            </a:pPr>
            <a:r>
              <a:rPr lang="en-US" sz="1400" dirty="0">
                <a:solidFill>
                  <a:prstClr val="black"/>
                </a:solidFill>
                <a:latin typeface="Calibri"/>
              </a:rPr>
              <a:t>Automatic and manual vectorization</a:t>
            </a:r>
          </a:p>
          <a:p>
            <a:pPr marL="600060" lvl="1" indent="-257168" defTabSz="685783">
              <a:lnSpc>
                <a:spcPct val="80000"/>
              </a:lnSpc>
              <a:buFont typeface="+mj-lt"/>
              <a:buAutoNum type="arabicPeriod"/>
            </a:pPr>
            <a:r>
              <a:rPr lang="en-US" sz="1400" dirty="0">
                <a:solidFill>
                  <a:prstClr val="black"/>
                </a:solidFill>
                <a:latin typeface="Calibri"/>
              </a:rPr>
              <a:t>Optimize the memory layout for contiguous vector loads and locality</a:t>
            </a:r>
          </a:p>
          <a:p>
            <a:pPr marL="600060" lvl="1" indent="-257168" defTabSz="685783">
              <a:lnSpc>
                <a:spcPct val="80000"/>
              </a:lnSpc>
              <a:buFont typeface="+mj-lt"/>
              <a:buAutoNum type="arabicPeriod"/>
            </a:pPr>
            <a:r>
              <a:rPr lang="en-US" sz="1400" dirty="0">
                <a:solidFill>
                  <a:prstClr val="black"/>
                </a:solidFill>
                <a:latin typeface="Calibri"/>
              </a:rPr>
              <a:t>Exploit the runtime kernel-compilation in </a:t>
            </a:r>
            <a:r>
              <a:rPr lang="en-US" sz="1400" dirty="0" err="1">
                <a:solidFill>
                  <a:prstClr val="black"/>
                </a:solidFill>
                <a:latin typeface="Calibri"/>
              </a:rPr>
              <a:t>OpenCL</a:t>
            </a:r>
            <a:endParaRPr lang="en-US" sz="1400" dirty="0">
              <a:solidFill>
                <a:prstClr val="black"/>
              </a:solidFill>
              <a:latin typeface="Calibri"/>
            </a:endParaRPr>
          </a:p>
          <a:p>
            <a:pPr marL="214308" indent="-214308" defTabSz="685783">
              <a:buFont typeface="Arial" panose="020B0604020202020204" pitchFamily="34" charset="0"/>
              <a:buChar char="•"/>
            </a:pPr>
            <a:r>
              <a:rPr lang="en-US" sz="1400" dirty="0">
                <a:solidFill>
                  <a:prstClr val="black"/>
                </a:solidFill>
                <a:latin typeface="Calibri"/>
              </a:rPr>
              <a:t>Port the </a:t>
            </a:r>
            <a:r>
              <a:rPr lang="en-US" sz="1400" dirty="0" err="1">
                <a:solidFill>
                  <a:prstClr val="black"/>
                </a:solidFill>
                <a:latin typeface="Calibri"/>
              </a:rPr>
              <a:t>OpenCL</a:t>
            </a:r>
            <a:r>
              <a:rPr lang="en-US" sz="1400" dirty="0">
                <a:solidFill>
                  <a:prstClr val="black"/>
                </a:solidFill>
                <a:latin typeface="Calibri"/>
              </a:rPr>
              <a:t> kernel back to native C++ </a:t>
            </a:r>
          </a:p>
          <a:p>
            <a:pPr marL="557199" lvl="1" indent="-214308" defTabSz="685783">
              <a:buFont typeface="Arial" panose="020B0604020202020204" pitchFamily="34" charset="0"/>
              <a:buChar char="•"/>
            </a:pPr>
            <a:r>
              <a:rPr lang="en-US" sz="1400" dirty="0">
                <a:solidFill>
                  <a:prstClr val="black"/>
                </a:solidFill>
                <a:latin typeface="Calibri"/>
              </a:rPr>
              <a:t>Using a generalizable approach to replace the OpenCL-runtime with </a:t>
            </a:r>
            <a:r>
              <a:rPr lang="en-US" sz="1400" dirty="0" smtClean="0">
                <a:solidFill>
                  <a:prstClr val="black"/>
                </a:solidFill>
                <a:latin typeface="Calibri"/>
              </a:rPr>
              <a:t>OpenMP* </a:t>
            </a:r>
            <a:r>
              <a:rPr lang="en-US" sz="1400" dirty="0">
                <a:solidFill>
                  <a:prstClr val="black"/>
                </a:solidFill>
                <a:latin typeface="Calibri"/>
              </a:rPr>
              <a:t>4.0 constructs</a:t>
            </a:r>
          </a:p>
          <a:p>
            <a:pPr marL="557199" lvl="1" indent="-214308" defTabSz="685783">
              <a:buFont typeface="Arial" panose="020B0604020202020204" pitchFamily="34" charset="0"/>
              <a:buChar char="•"/>
            </a:pPr>
            <a:r>
              <a:rPr lang="en-US" sz="1400" dirty="0">
                <a:solidFill>
                  <a:prstClr val="black"/>
                </a:solidFill>
                <a:latin typeface="Calibri"/>
              </a:rPr>
              <a:t>Specifically, replace Open CL’s vector types with C++ equivalents that encapsulate SIMD </a:t>
            </a:r>
            <a:r>
              <a:rPr lang="en-US" sz="1400" dirty="0" err="1">
                <a:solidFill>
                  <a:prstClr val="black"/>
                </a:solidFill>
                <a:latin typeface="Calibri"/>
              </a:rPr>
              <a:t>intrinsics</a:t>
            </a:r>
            <a:endParaRPr lang="en-US" sz="1400" dirty="0">
              <a:solidFill>
                <a:prstClr val="black"/>
              </a:solidFill>
              <a:latin typeface="Calibri"/>
            </a:endParaRPr>
          </a:p>
        </p:txBody>
      </p:sp>
      <p:sp>
        <p:nvSpPr>
          <p:cNvPr id="10" name="Rectangle 9"/>
          <p:cNvSpPr/>
          <p:nvPr/>
        </p:nvSpPr>
        <p:spPr>
          <a:xfrm>
            <a:off x="5443940" y="1117017"/>
            <a:ext cx="3229253" cy="946412"/>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400" dirty="0">
                <a:solidFill>
                  <a:prstClr val="black"/>
                </a:solidFill>
                <a:latin typeface="Calibri"/>
              </a:rPr>
              <a:t>Achieved an overall performance gain on the Intel® Xeon Phi coprocessor of:</a:t>
            </a:r>
          </a:p>
          <a:p>
            <a:pPr marL="214308" indent="-214308" defTabSz="685783">
              <a:buFont typeface="Arial" panose="020B0604020202020204" pitchFamily="34" charset="0"/>
              <a:buChar char="•"/>
            </a:pPr>
            <a:r>
              <a:rPr lang="en-US" sz="1400" dirty="0" err="1">
                <a:solidFill>
                  <a:prstClr val="black"/>
                </a:solidFill>
                <a:latin typeface="Calibri"/>
              </a:rPr>
              <a:t>OpenCL</a:t>
            </a:r>
            <a:r>
              <a:rPr lang="en-US" sz="1400" dirty="0">
                <a:solidFill>
                  <a:prstClr val="black"/>
                </a:solidFill>
                <a:latin typeface="Calibri"/>
              </a:rPr>
              <a:t>:  </a:t>
            </a:r>
            <a:r>
              <a:rPr lang="en-US" sz="1400" b="1" dirty="0">
                <a:solidFill>
                  <a:prstClr val="black"/>
                </a:solidFill>
                <a:latin typeface="Calibri"/>
              </a:rPr>
              <a:t>5.9x </a:t>
            </a:r>
          </a:p>
          <a:p>
            <a:pPr marL="214308" indent="-214308" defTabSz="685783">
              <a:buFont typeface="Arial" panose="020B0604020202020204" pitchFamily="34" charset="0"/>
              <a:buChar char="•"/>
            </a:pPr>
            <a:r>
              <a:rPr lang="en-US" sz="1400" dirty="0">
                <a:solidFill>
                  <a:prstClr val="black"/>
                </a:solidFill>
                <a:latin typeface="Calibri"/>
              </a:rPr>
              <a:t>C++/</a:t>
            </a:r>
            <a:r>
              <a:rPr lang="en-US" sz="1400" dirty="0" err="1">
                <a:solidFill>
                  <a:prstClr val="black"/>
                </a:solidFill>
                <a:latin typeface="Calibri"/>
              </a:rPr>
              <a:t>OpenMP</a:t>
            </a:r>
            <a:r>
              <a:rPr lang="en-US" sz="1400" dirty="0">
                <a:solidFill>
                  <a:prstClr val="black"/>
                </a:solidFill>
                <a:latin typeface="Calibri"/>
              </a:rPr>
              <a:t>: </a:t>
            </a:r>
            <a:r>
              <a:rPr lang="en-US" sz="1400" b="1" dirty="0">
                <a:solidFill>
                  <a:prstClr val="black"/>
                </a:solidFill>
                <a:latin typeface="Calibri"/>
              </a:rPr>
              <a:t>6.4x</a:t>
            </a:r>
          </a:p>
        </p:txBody>
      </p:sp>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2111" y="2043558"/>
            <a:ext cx="3656491" cy="2315777"/>
          </a:xfrm>
          <a:prstGeom prst="rect">
            <a:avLst/>
          </a:prstGeom>
        </p:spPr>
      </p:pic>
      <p:sp>
        <p:nvSpPr>
          <p:cNvPr id="12" name="Rectangle 11"/>
          <p:cNvSpPr/>
          <p:nvPr/>
        </p:nvSpPr>
        <p:spPr>
          <a:xfrm>
            <a:off x="5046956" y="4317697"/>
            <a:ext cx="3742493" cy="507830"/>
          </a:xfrm>
          <a:prstGeom prst="rect">
            <a:avLst/>
          </a:prstGeom>
        </p:spPr>
        <p:txBody>
          <a:bodyPr wrap="square" lIns="68579" tIns="34289" rIns="68579" bIns="34289">
            <a:spAutoFit/>
          </a:bodyPr>
          <a:lstStyle/>
          <a:p>
            <a:pPr algn="ctr" defTabSz="685783"/>
            <a:r>
              <a:rPr lang="en-US" sz="1400" dirty="0">
                <a:solidFill>
                  <a:prstClr val="black"/>
                </a:solidFill>
                <a:latin typeface="Calibri"/>
              </a:rPr>
              <a:t>Runtime results for two </a:t>
            </a:r>
            <a:r>
              <a:rPr lang="en-US" sz="1400" dirty="0" err="1">
                <a:solidFill>
                  <a:prstClr val="black"/>
                </a:solidFill>
                <a:latin typeface="Calibri"/>
              </a:rPr>
              <a:t>OpenMP</a:t>
            </a:r>
            <a:r>
              <a:rPr lang="en-US" sz="1400" dirty="0">
                <a:solidFill>
                  <a:prstClr val="black"/>
                </a:solidFill>
                <a:latin typeface="Calibri"/>
              </a:rPr>
              <a:t> kernels directly ported from their </a:t>
            </a:r>
            <a:r>
              <a:rPr lang="en-US" sz="1400" dirty="0" err="1">
                <a:solidFill>
                  <a:prstClr val="black"/>
                </a:solidFill>
                <a:latin typeface="Calibri"/>
              </a:rPr>
              <a:t>OpenCL</a:t>
            </a:r>
            <a:r>
              <a:rPr lang="en-US" sz="1400" dirty="0">
                <a:solidFill>
                  <a:prstClr val="black"/>
                </a:solidFill>
                <a:latin typeface="Calibri"/>
              </a:rPr>
              <a:t> equivalents </a:t>
            </a:r>
          </a:p>
        </p:txBody>
      </p:sp>
      <p:sp>
        <p:nvSpPr>
          <p:cNvPr id="13" name="Pentagon 12"/>
          <p:cNvSpPr/>
          <p:nvPr/>
        </p:nvSpPr>
        <p:spPr>
          <a:xfrm>
            <a:off x="412813" y="964108"/>
            <a:ext cx="1518081" cy="421856"/>
          </a:xfrm>
          <a:prstGeom prst="homePlate">
            <a:avLst/>
          </a:prstGeom>
        </p:spPr>
        <p:style>
          <a:lnRef idx="1">
            <a:schemeClr val="accent3"/>
          </a:lnRef>
          <a:fillRef idx="2">
            <a:schemeClr val="accent3"/>
          </a:fillRef>
          <a:effectRef idx="1">
            <a:schemeClr val="accent3"/>
          </a:effectRef>
          <a:fontRef idx="minor">
            <a:schemeClr val="dk1"/>
          </a:fontRef>
        </p:style>
        <p:txBody>
          <a:bodyPr lIns="68579" tIns="34289" rIns="68579" bIns="34289" rtlCol="0" anchor="ctr"/>
          <a:lstStyle/>
          <a:p>
            <a:pPr algn="ctr" defTabSz="685783"/>
            <a:r>
              <a:rPr lang="en-US" sz="1400" dirty="0">
                <a:solidFill>
                  <a:prstClr val="black"/>
                </a:solidFill>
                <a:latin typeface="Calibri"/>
              </a:rPr>
              <a:t>Native</a:t>
            </a:r>
          </a:p>
        </p:txBody>
      </p:sp>
    </p:spTree>
    <p:extLst>
      <p:ext uri="{BB962C8B-B14F-4D97-AF65-F5344CB8AC3E}">
        <p14:creationId xmlns:p14="http://schemas.microsoft.com/office/powerpoint/2010/main" val="208940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Memory and Mapping </a:t>
            </a:r>
            <a:r>
              <a:rPr lang="en-US" sz="2400" dirty="0" smtClean="0"/>
              <a:t>OpenCL</a:t>
            </a:r>
            <a:r>
              <a:rPr lang="en-US" sz="1800" baseline="30000" dirty="0" smtClean="0">
                <a:solidFill>
                  <a:srgbClr val="A6A6A6"/>
                </a:solidFill>
              </a:rPr>
              <a:t>*</a:t>
            </a:r>
            <a:r>
              <a:rPr lang="en-US" sz="2400" dirty="0" smtClean="0"/>
              <a:t> </a:t>
            </a:r>
            <a:r>
              <a:rPr lang="en-US" sz="2400" dirty="0"/>
              <a:t>to </a:t>
            </a:r>
            <a:r>
              <a:rPr lang="en-US" sz="2400" dirty="0" smtClean="0"/>
              <a:t>OpenMP</a:t>
            </a:r>
            <a:r>
              <a:rPr lang="en-US" sz="1800" baseline="30000" dirty="0" smtClean="0">
                <a:solidFill>
                  <a:srgbClr val="A6A6A6"/>
                </a:solidFill>
              </a:rPr>
              <a:t>*</a:t>
            </a:r>
            <a:endParaRPr lang="en-US" sz="2400" baseline="30000" dirty="0">
              <a:solidFill>
                <a:srgbClr val="A6A6A6"/>
              </a:solidFill>
            </a:endParaRPr>
          </a:p>
        </p:txBody>
      </p:sp>
      <p:sp>
        <p:nvSpPr>
          <p:cNvPr id="5" name="Rectangle 4"/>
          <p:cNvSpPr/>
          <p:nvPr/>
        </p:nvSpPr>
        <p:spPr>
          <a:xfrm>
            <a:off x="257452" y="3045979"/>
            <a:ext cx="4572000" cy="507830"/>
          </a:xfrm>
          <a:prstGeom prst="rect">
            <a:avLst/>
          </a:prstGeom>
        </p:spPr>
        <p:txBody>
          <a:bodyPr lIns="68579" tIns="34289" rIns="68579" bIns="34289">
            <a:spAutoFit/>
          </a:bodyPr>
          <a:lstStyle/>
          <a:p>
            <a:pPr defTabSz="685783"/>
            <a:r>
              <a:rPr lang="en-US" sz="1400" dirty="0">
                <a:solidFill>
                  <a:prstClr val="black"/>
                </a:solidFill>
                <a:latin typeface="Calibri"/>
              </a:rPr>
              <a:t>Mapping of </a:t>
            </a:r>
            <a:r>
              <a:rPr lang="en-US" sz="1400" dirty="0" err="1">
                <a:solidFill>
                  <a:prstClr val="black"/>
                </a:solidFill>
                <a:latin typeface="Calibri"/>
              </a:rPr>
              <a:t>OpenCL</a:t>
            </a:r>
            <a:r>
              <a:rPr lang="en-US" sz="1400" dirty="0">
                <a:solidFill>
                  <a:prstClr val="black"/>
                </a:solidFill>
                <a:latin typeface="Calibri"/>
              </a:rPr>
              <a:t> entities to the actual hardware and the corresponding </a:t>
            </a:r>
            <a:r>
              <a:rPr lang="en-US" sz="1400" dirty="0" err="1">
                <a:solidFill>
                  <a:prstClr val="black"/>
                </a:solidFill>
                <a:latin typeface="Calibri"/>
              </a:rPr>
              <a:t>OpenMP</a:t>
            </a:r>
            <a:r>
              <a:rPr lang="en-US" sz="1400" dirty="0">
                <a:solidFill>
                  <a:prstClr val="black"/>
                </a:solidFill>
                <a:latin typeface="Calibri"/>
              </a:rPr>
              <a:t> construct.</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7453" y="3573131"/>
            <a:ext cx="4489882" cy="74831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933" y="3054815"/>
            <a:ext cx="3719744" cy="1751379"/>
          </a:xfrm>
          <a:prstGeom prst="rect">
            <a:avLst/>
          </a:prstGeom>
        </p:spPr>
      </p:pic>
      <p:sp>
        <p:nvSpPr>
          <p:cNvPr id="11" name="Rectangle 10"/>
          <p:cNvSpPr/>
          <p:nvPr/>
        </p:nvSpPr>
        <p:spPr>
          <a:xfrm>
            <a:off x="5066929" y="4736997"/>
            <a:ext cx="3628748" cy="288539"/>
          </a:xfrm>
          <a:prstGeom prst="rect">
            <a:avLst/>
          </a:prstGeom>
        </p:spPr>
        <p:txBody>
          <a:bodyPr wrap="square" lIns="68579" tIns="34289" rIns="68579" bIns="34289">
            <a:spAutoFit/>
          </a:bodyPr>
          <a:lstStyle/>
          <a:p>
            <a:pPr algn="ctr" defTabSz="685783"/>
            <a:r>
              <a:rPr lang="en-US" sz="1400" dirty="0">
                <a:solidFill>
                  <a:prstClr val="black"/>
                </a:solidFill>
                <a:latin typeface="Calibri"/>
              </a:rPr>
              <a:t>Assignment of matrix elements to work-items</a:t>
            </a:r>
          </a:p>
        </p:txBody>
      </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13" y="778410"/>
            <a:ext cx="3577120" cy="571346"/>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48092" y="795541"/>
            <a:ext cx="4312329" cy="1844718"/>
          </a:xfrm>
          <a:prstGeom prst="rect">
            <a:avLst/>
          </a:prstGeom>
        </p:spPr>
      </p:pic>
      <p:sp>
        <p:nvSpPr>
          <p:cNvPr id="14" name="Rectangle 13"/>
          <p:cNvSpPr/>
          <p:nvPr/>
        </p:nvSpPr>
        <p:spPr>
          <a:xfrm>
            <a:off x="257453" y="1366888"/>
            <a:ext cx="3890639" cy="1361909"/>
          </a:xfrm>
          <a:prstGeom prst="rect">
            <a:avLst/>
          </a:prstGeom>
        </p:spPr>
        <p:txBody>
          <a:bodyPr wrap="square" lIns="68579" tIns="34289" rIns="68579" bIns="34289">
            <a:spAutoFit/>
          </a:bodyPr>
          <a:lstStyle/>
          <a:p>
            <a:pPr defTabSz="685783"/>
            <a:r>
              <a:rPr lang="en-US" sz="1200" dirty="0">
                <a:solidFill>
                  <a:prstClr val="black"/>
                </a:solidFill>
                <a:latin typeface="Calibri"/>
              </a:rPr>
              <a:t>Memory accesses to matrix elements that result from the outer loop vectorization scheme of </a:t>
            </a:r>
            <a:r>
              <a:rPr lang="en-US" sz="1200" dirty="0" err="1">
                <a:solidFill>
                  <a:prstClr val="black"/>
                </a:solidFill>
                <a:latin typeface="Calibri"/>
              </a:rPr>
              <a:t>OpenCL</a:t>
            </a:r>
            <a:r>
              <a:rPr lang="en-US" sz="1200" dirty="0">
                <a:solidFill>
                  <a:prstClr val="black"/>
                </a:solidFill>
                <a:latin typeface="Calibri"/>
              </a:rPr>
              <a:t> for the </a:t>
            </a:r>
            <a:r>
              <a:rPr lang="en-US" sz="1200" dirty="0" err="1">
                <a:solidFill>
                  <a:prstClr val="black"/>
                </a:solidFill>
                <a:latin typeface="Calibri"/>
              </a:rPr>
              <a:t>Hexciton</a:t>
            </a:r>
            <a:r>
              <a:rPr lang="en-US" sz="1200" dirty="0">
                <a:solidFill>
                  <a:prstClr val="black"/>
                </a:solidFill>
                <a:latin typeface="Calibri"/>
              </a:rPr>
              <a:t> kernel (for an SIMD width of eight). </a:t>
            </a:r>
          </a:p>
          <a:p>
            <a:pPr marL="214308" indent="-214308" defTabSz="685783">
              <a:buFont typeface="Arial" panose="020B0604020202020204" pitchFamily="34" charset="0"/>
              <a:buChar char="•"/>
            </a:pPr>
            <a:r>
              <a:rPr lang="en-US" sz="1200" dirty="0">
                <a:solidFill>
                  <a:prstClr val="black"/>
                </a:solidFill>
                <a:latin typeface="Calibri"/>
              </a:rPr>
              <a:t>The original </a:t>
            </a:r>
            <a:r>
              <a:rPr lang="en-US" sz="1200" dirty="0" err="1">
                <a:solidFill>
                  <a:prstClr val="black"/>
                </a:solidFill>
                <a:latin typeface="Calibri"/>
              </a:rPr>
              <a:t>SoA</a:t>
            </a:r>
            <a:r>
              <a:rPr lang="en-US" sz="1200" dirty="0">
                <a:solidFill>
                  <a:prstClr val="black"/>
                </a:solidFill>
                <a:latin typeface="Calibri"/>
              </a:rPr>
              <a:t> memory layout leads to noncontiguous gather/scatter operations. </a:t>
            </a:r>
          </a:p>
          <a:p>
            <a:pPr marL="214308" indent="-214308" defTabSz="685783">
              <a:buFont typeface="Arial" panose="020B0604020202020204" pitchFamily="34" charset="0"/>
              <a:buChar char="•"/>
            </a:pPr>
            <a:r>
              <a:rPr lang="en-US" sz="1200" dirty="0">
                <a:solidFill>
                  <a:prstClr val="black"/>
                </a:solidFill>
                <a:latin typeface="Calibri"/>
              </a:rPr>
              <a:t>The improved interleaved </a:t>
            </a:r>
            <a:r>
              <a:rPr lang="en-US" sz="1200" dirty="0" err="1">
                <a:solidFill>
                  <a:prstClr val="black"/>
                </a:solidFill>
                <a:latin typeface="Calibri"/>
              </a:rPr>
              <a:t>AoSoA</a:t>
            </a:r>
            <a:r>
              <a:rPr lang="en-US" sz="1200" dirty="0">
                <a:solidFill>
                  <a:prstClr val="black"/>
                </a:solidFill>
                <a:latin typeface="Calibri"/>
              </a:rPr>
              <a:t> layout results in fully contiguous memory accesses. </a:t>
            </a:r>
          </a:p>
        </p:txBody>
      </p:sp>
      <p:sp>
        <p:nvSpPr>
          <p:cNvPr id="15" name="Rectangle 14"/>
          <p:cNvSpPr/>
          <p:nvPr/>
        </p:nvSpPr>
        <p:spPr>
          <a:xfrm>
            <a:off x="91811" y="539319"/>
            <a:ext cx="8610527" cy="2333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
        <p:nvSpPr>
          <p:cNvPr id="16" name="Rectangle 15"/>
          <p:cNvSpPr/>
          <p:nvPr/>
        </p:nvSpPr>
        <p:spPr>
          <a:xfrm>
            <a:off x="114822" y="3003575"/>
            <a:ext cx="8610527" cy="20599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24088719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7881" y="464169"/>
            <a:ext cx="8481256" cy="3557416"/>
          </a:xfrm>
          <a:prstGeom prst="rect">
            <a:avLst/>
          </a:prstGeom>
        </p:spPr>
      </p:pic>
      <p:sp>
        <p:nvSpPr>
          <p:cNvPr id="2" name="Title 1"/>
          <p:cNvSpPr>
            <a:spLocks noGrp="1"/>
          </p:cNvSpPr>
          <p:nvPr>
            <p:ph type="title"/>
          </p:nvPr>
        </p:nvSpPr>
        <p:spPr>
          <a:xfrm>
            <a:off x="91809" y="-215763"/>
            <a:ext cx="8444320" cy="994172"/>
          </a:xfrm>
        </p:spPr>
        <p:txBody>
          <a:bodyPr>
            <a:normAutofit/>
          </a:bodyPr>
          <a:lstStyle/>
          <a:p>
            <a:r>
              <a:rPr lang="en-US" sz="2400" dirty="0" smtClean="0"/>
              <a:t>OpenCL</a:t>
            </a:r>
            <a:r>
              <a:rPr lang="en-US" sz="1800" baseline="30000" dirty="0" smtClean="0">
                <a:solidFill>
                  <a:srgbClr val="A6A6A6"/>
                </a:solidFill>
              </a:rPr>
              <a:t>*</a:t>
            </a:r>
            <a:r>
              <a:rPr lang="en-US" sz="2400" dirty="0" smtClean="0"/>
              <a:t> </a:t>
            </a:r>
            <a:r>
              <a:rPr lang="en-US" sz="2400" dirty="0"/>
              <a:t>Performance Results (including GPU comparison)</a:t>
            </a:r>
          </a:p>
        </p:txBody>
      </p:sp>
      <p:sp>
        <p:nvSpPr>
          <p:cNvPr id="7" name="Rectangle 6"/>
          <p:cNvSpPr/>
          <p:nvPr/>
        </p:nvSpPr>
        <p:spPr>
          <a:xfrm>
            <a:off x="512689" y="4151292"/>
            <a:ext cx="7517167" cy="507830"/>
          </a:xfrm>
          <a:prstGeom prst="rect">
            <a:avLst/>
          </a:prstGeom>
        </p:spPr>
        <p:txBody>
          <a:bodyPr wrap="square" lIns="68579" tIns="34289" rIns="68579" bIns="34289">
            <a:spAutoFit/>
          </a:bodyPr>
          <a:lstStyle/>
          <a:p>
            <a:pPr algn="ctr" defTabSz="685783"/>
            <a:r>
              <a:rPr lang="en-US" sz="1400" dirty="0">
                <a:solidFill>
                  <a:prstClr val="black"/>
                </a:solidFill>
                <a:latin typeface="Calibri"/>
              </a:rPr>
              <a:t>The left plot depicts the runtimes per iteration of the fastest kernel variants across all platforms. </a:t>
            </a:r>
          </a:p>
          <a:p>
            <a:pPr algn="ctr" defTabSz="685783"/>
            <a:r>
              <a:rPr lang="en-US" sz="1400" dirty="0">
                <a:solidFill>
                  <a:prstClr val="black"/>
                </a:solidFill>
                <a:latin typeface="Calibri"/>
              </a:rPr>
              <a:t>The right plot shows the achieved percentage of the device’s theoretical peak performance.</a:t>
            </a:r>
          </a:p>
        </p:txBody>
      </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spTree>
    <p:extLst>
      <p:ext uri="{BB962C8B-B14F-4D97-AF65-F5344CB8AC3E}">
        <p14:creationId xmlns:p14="http://schemas.microsoft.com/office/powerpoint/2010/main" val="334578550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54111"/>
            <a:ext cx="5416626" cy="642707"/>
          </a:xfrm>
        </p:spPr>
        <p:txBody>
          <a:bodyPr>
            <a:noAutofit/>
          </a:bodyPr>
          <a:lstStyle/>
          <a:p>
            <a:pPr>
              <a:lnSpc>
                <a:spcPct val="100000"/>
              </a:lnSpc>
            </a:pPr>
            <a:r>
              <a:rPr lang="en-US" sz="1800" b="1" dirty="0" smtClean="0">
                <a:latin typeface="Verdana"/>
              </a:rPr>
              <a:t>OpenMP</a:t>
            </a:r>
            <a:r>
              <a:rPr lang="en-US" sz="1400" b="1" baseline="30000" dirty="0" smtClean="0">
                <a:solidFill>
                  <a:srgbClr val="A6A6A6"/>
                </a:solidFill>
                <a:latin typeface="Verdana"/>
              </a:rPr>
              <a:t>*</a:t>
            </a:r>
            <a:r>
              <a:rPr lang="en-US" sz="1800" b="1" dirty="0" smtClean="0">
                <a:latin typeface="Verdana"/>
              </a:rPr>
              <a:t> </a:t>
            </a:r>
            <a:r>
              <a:rPr lang="en-US" sz="1800" b="1" dirty="0">
                <a:latin typeface="Verdana"/>
              </a:rPr>
              <a:t>vs. </a:t>
            </a:r>
            <a:r>
              <a:rPr lang="en-US" sz="1800" b="1" dirty="0" smtClean="0">
                <a:latin typeface="Verdana"/>
              </a:rPr>
              <a:t>OpenCL</a:t>
            </a:r>
            <a:r>
              <a:rPr lang="en-US" sz="1400" b="1" baseline="30000" dirty="0" smtClean="0">
                <a:solidFill>
                  <a:srgbClr val="A6A6A6"/>
                </a:solidFill>
                <a:latin typeface="Verdana"/>
              </a:rPr>
              <a:t>*</a:t>
            </a:r>
            <a:r>
              <a:rPr lang="en-US" sz="1800" b="1" dirty="0" smtClean="0">
                <a:latin typeface="Verdana"/>
              </a:rPr>
              <a:t>: </a:t>
            </a:r>
            <a:r>
              <a:rPr lang="en-US" sz="1800" b="1" dirty="0">
                <a:latin typeface="Verdana"/>
              </a:rPr>
              <a:t>Difference in Performance?  </a:t>
            </a:r>
            <a:endParaRPr lang="en-US" sz="2000" b="1" dirty="0">
              <a:latin typeface="Verdana"/>
            </a:endParaRPr>
          </a:p>
        </p:txBody>
      </p:sp>
      <p:sp>
        <p:nvSpPr>
          <p:cNvPr id="8" name="Rectangle 7"/>
          <p:cNvSpPr/>
          <p:nvPr/>
        </p:nvSpPr>
        <p:spPr>
          <a:xfrm>
            <a:off x="160925" y="885081"/>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Julia Fedorova, Sergei Vinogradov, Dmitry Prohorov</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60924" y="608083"/>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20</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7404" y="82672"/>
            <a:ext cx="75562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3031" y="82673"/>
            <a:ext cx="75562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1454" y="82674"/>
            <a:ext cx="757497" cy="959497"/>
          </a:xfrm>
          <a:prstGeom prst="rect">
            <a:avLst/>
          </a:prstGeom>
        </p:spPr>
      </p:pic>
      <p:sp>
        <p:nvSpPr>
          <p:cNvPr id="9" name="Rectangle 8"/>
          <p:cNvSpPr/>
          <p:nvPr/>
        </p:nvSpPr>
        <p:spPr>
          <a:xfrm>
            <a:off x="184228" y="1224790"/>
            <a:ext cx="3614306" cy="1546575"/>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200" dirty="0">
                <a:solidFill>
                  <a:prstClr val="black"/>
                </a:solidFill>
                <a:latin typeface="Calibri"/>
              </a:rPr>
              <a:t>Five benchmarks from the </a:t>
            </a:r>
            <a:r>
              <a:rPr lang="en-US" sz="1200" dirty="0" err="1">
                <a:solidFill>
                  <a:prstClr val="black"/>
                </a:solidFill>
                <a:latin typeface="Calibri"/>
              </a:rPr>
              <a:t>Rodinia</a:t>
            </a:r>
            <a:r>
              <a:rPr lang="en-US" sz="1200" dirty="0">
                <a:solidFill>
                  <a:prstClr val="black"/>
                </a:solidFill>
                <a:latin typeface="Calibri"/>
              </a:rPr>
              <a:t> suite were compared to determine </a:t>
            </a:r>
            <a:r>
              <a:rPr lang="en-US" sz="1200" dirty="0" err="1">
                <a:solidFill>
                  <a:prstClr val="black"/>
                </a:solidFill>
                <a:latin typeface="Calibri"/>
              </a:rPr>
              <a:t>OpenMP</a:t>
            </a:r>
            <a:r>
              <a:rPr lang="en-US" sz="1200" dirty="0">
                <a:solidFill>
                  <a:prstClr val="black"/>
                </a:solidFill>
                <a:latin typeface="Calibri"/>
              </a:rPr>
              <a:t> vs. </a:t>
            </a:r>
            <a:r>
              <a:rPr lang="en-US" sz="1200" dirty="0" err="1">
                <a:solidFill>
                  <a:prstClr val="black"/>
                </a:solidFill>
                <a:latin typeface="Calibri"/>
              </a:rPr>
              <a:t>OpenCL</a:t>
            </a:r>
            <a:r>
              <a:rPr lang="en-US" sz="1200" dirty="0">
                <a:solidFill>
                  <a:prstClr val="black"/>
                </a:solidFill>
                <a:latin typeface="Calibri"/>
              </a:rPr>
              <a:t> performance counterparts:</a:t>
            </a:r>
          </a:p>
          <a:p>
            <a:pPr marL="214308" indent="-214308" defTabSz="685783">
              <a:buFont typeface="Arial" panose="020B0604020202020204" pitchFamily="34" charset="0"/>
              <a:buChar char="•"/>
            </a:pPr>
            <a:r>
              <a:rPr lang="en-US" sz="1200" dirty="0">
                <a:solidFill>
                  <a:prstClr val="black"/>
                </a:solidFill>
                <a:latin typeface="Calibri"/>
              </a:rPr>
              <a:t>Initially </a:t>
            </a:r>
            <a:r>
              <a:rPr lang="en-US" sz="1200" dirty="0" err="1">
                <a:solidFill>
                  <a:prstClr val="black"/>
                </a:solidFill>
                <a:latin typeface="Calibri"/>
              </a:rPr>
              <a:t>OpenCL</a:t>
            </a:r>
            <a:r>
              <a:rPr lang="en-US" sz="1200" dirty="0">
                <a:solidFill>
                  <a:prstClr val="black"/>
                </a:solidFill>
                <a:latin typeface="Calibri"/>
              </a:rPr>
              <a:t> appeared faster</a:t>
            </a:r>
          </a:p>
          <a:p>
            <a:pPr marL="214308" indent="-214308" defTabSz="685783">
              <a:buFont typeface="Arial" panose="020B0604020202020204" pitchFamily="34" charset="0"/>
              <a:buChar char="•"/>
            </a:pPr>
            <a:r>
              <a:rPr lang="en-US" sz="1200" dirty="0">
                <a:solidFill>
                  <a:prstClr val="black"/>
                </a:solidFill>
                <a:latin typeface="Calibri"/>
              </a:rPr>
              <a:t>Optimizations present only in the </a:t>
            </a:r>
            <a:r>
              <a:rPr lang="en-US" sz="1200" dirty="0" err="1">
                <a:solidFill>
                  <a:prstClr val="black"/>
                </a:solidFill>
                <a:latin typeface="Calibri"/>
              </a:rPr>
              <a:t>OpenCL</a:t>
            </a:r>
            <a:r>
              <a:rPr lang="en-US" sz="1200" dirty="0">
                <a:solidFill>
                  <a:prstClr val="black"/>
                </a:solidFill>
                <a:latin typeface="Calibri"/>
              </a:rPr>
              <a:t> code determined the performance advantage</a:t>
            </a:r>
          </a:p>
          <a:p>
            <a:pPr marL="214308" indent="-214308" defTabSz="685783">
              <a:buFont typeface="Arial" panose="020B0604020202020204" pitchFamily="34" charset="0"/>
              <a:buChar char="•"/>
            </a:pPr>
            <a:r>
              <a:rPr lang="en-US" sz="1200" dirty="0">
                <a:solidFill>
                  <a:prstClr val="black"/>
                </a:solidFill>
                <a:latin typeface="Calibri"/>
              </a:rPr>
              <a:t>Applying the same optimizations caused </a:t>
            </a:r>
            <a:r>
              <a:rPr lang="en-US" sz="1200" dirty="0" err="1">
                <a:solidFill>
                  <a:prstClr val="black"/>
                </a:solidFill>
                <a:latin typeface="Calibri"/>
              </a:rPr>
              <a:t>OpenMP</a:t>
            </a:r>
            <a:r>
              <a:rPr lang="en-US" sz="1200" dirty="0">
                <a:solidFill>
                  <a:prstClr val="black"/>
                </a:solidFill>
                <a:latin typeface="Calibri"/>
              </a:rPr>
              <a:t> to match or exceed </a:t>
            </a:r>
            <a:r>
              <a:rPr lang="en-US" sz="1200" dirty="0" err="1">
                <a:solidFill>
                  <a:prstClr val="black"/>
                </a:solidFill>
                <a:latin typeface="Calibri"/>
              </a:rPr>
              <a:t>OpenCL</a:t>
            </a:r>
            <a:endParaRPr lang="en-US" sz="1200" dirty="0">
              <a:solidFill>
                <a:prstClr val="black"/>
              </a:solidFill>
              <a:latin typeface="Calibri"/>
            </a:endParaRPr>
          </a:p>
        </p:txBody>
      </p:sp>
      <p:sp>
        <p:nvSpPr>
          <p:cNvPr id="12" name="Rectangle 11"/>
          <p:cNvSpPr/>
          <p:nvPr/>
        </p:nvSpPr>
        <p:spPr>
          <a:xfrm>
            <a:off x="3775231" y="4333507"/>
            <a:ext cx="5186177" cy="288539"/>
          </a:xfrm>
          <a:prstGeom prst="rect">
            <a:avLst/>
          </a:prstGeom>
        </p:spPr>
        <p:txBody>
          <a:bodyPr wrap="square" lIns="68579" tIns="34289" rIns="68579" bIns="34289">
            <a:spAutoFit/>
          </a:bodyPr>
          <a:lstStyle/>
          <a:p>
            <a:pPr algn="ctr" defTabSz="685783"/>
            <a:r>
              <a:rPr lang="en-US" sz="1400" dirty="0">
                <a:solidFill>
                  <a:prstClr val="black"/>
                </a:solidFill>
                <a:latin typeface="Calibri"/>
              </a:rPr>
              <a:t>All benchmarks ran in offload mode</a:t>
            </a:r>
          </a:p>
        </p:txBody>
      </p:sp>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1035" y="1192471"/>
            <a:ext cx="4980372" cy="3209387"/>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2481" y="2874344"/>
            <a:ext cx="2896379" cy="1886462"/>
          </a:xfrm>
          <a:prstGeom prst="rect">
            <a:avLst/>
          </a:prstGeom>
        </p:spPr>
      </p:pic>
    </p:spTree>
    <p:extLst>
      <p:ext uri="{BB962C8B-B14F-4D97-AF65-F5344CB8AC3E}">
        <p14:creationId xmlns:p14="http://schemas.microsoft.com/office/powerpoint/2010/main" val="3669847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1437" y="512754"/>
            <a:ext cx="2440376" cy="1462980"/>
            <a:chOff x="271436" y="512754"/>
            <a:chExt cx="2440376" cy="1462980"/>
          </a:xfrm>
        </p:grpSpPr>
        <p:pic>
          <p:nvPicPr>
            <p:cNvPr id="15" name="Picture 14" descr="Cover Pearls HIGH R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998" y="512754"/>
              <a:ext cx="1174814" cy="1462980"/>
            </a:xfrm>
            <a:prstGeom prst="rect">
              <a:avLst/>
            </a:prstGeom>
          </p:spPr>
        </p:pic>
        <p:pic>
          <p:nvPicPr>
            <p:cNvPr id="16" name="Picture 15" descr="9780128038192_Jeffers final fron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436" y="512754"/>
              <a:ext cx="1190464" cy="1462980"/>
            </a:xfrm>
            <a:prstGeom prst="rect">
              <a:avLst/>
            </a:prstGeom>
          </p:spPr>
        </p:pic>
      </p:grpSp>
      <p:sp>
        <p:nvSpPr>
          <p:cNvPr id="13" name="TextBox 12"/>
          <p:cNvSpPr txBox="1"/>
          <p:nvPr/>
        </p:nvSpPr>
        <p:spPr>
          <a:xfrm>
            <a:off x="5803902" y="4897280"/>
            <a:ext cx="2374901" cy="196206"/>
          </a:xfrm>
          <a:prstGeom prst="rect">
            <a:avLst/>
          </a:prstGeom>
          <a:noFill/>
        </p:spPr>
        <p:txBody>
          <a:bodyPr wrap="square" lIns="68579" tIns="34289" rIns="68579" bIns="34289" rtlCol="0">
            <a:spAutoFit/>
          </a:bodyPr>
          <a:lstStyle/>
          <a:p>
            <a:pPr algn="r" defTabSz="685783"/>
            <a:r>
              <a:rPr lang="en-US" sz="800" dirty="0">
                <a:solidFill>
                  <a:prstClr val="black"/>
                </a:solidFill>
                <a:latin typeface="Verdana"/>
              </a:rPr>
              <a:t>Book images used with permission.</a:t>
            </a:r>
          </a:p>
        </p:txBody>
      </p:sp>
      <p:sp>
        <p:nvSpPr>
          <p:cNvPr id="14" name="TextBox 13"/>
          <p:cNvSpPr txBox="1"/>
          <p:nvPr/>
        </p:nvSpPr>
        <p:spPr>
          <a:xfrm>
            <a:off x="3882827" y="269671"/>
            <a:ext cx="5070737" cy="4501742"/>
          </a:xfrm>
          <a:prstGeom prst="rect">
            <a:avLst/>
          </a:prstGeom>
          <a:solidFill>
            <a:srgbClr val="FFFFFF"/>
          </a:solidFill>
        </p:spPr>
        <p:txBody>
          <a:bodyPr wrap="none" lIns="68579" tIns="34289" rIns="68579" bIns="34289" rtlCol="0">
            <a:spAutoFit/>
          </a:bodyPr>
          <a:lstStyle/>
          <a:p>
            <a:pPr defTabSz="685783">
              <a:lnSpc>
                <a:spcPct val="110000"/>
              </a:lnSpc>
            </a:pPr>
            <a:r>
              <a:rPr lang="en-US" u="sng" dirty="0">
                <a:solidFill>
                  <a:srgbClr val="E7E6E6"/>
                </a:solidFill>
                <a:latin typeface="Verdana"/>
                <a:hlinkClick r:id="rId5"/>
              </a:rPr>
              <a:t>Volume 2</a:t>
            </a:r>
            <a:r>
              <a:rPr lang="en-US" u="sng" dirty="0">
                <a:solidFill>
                  <a:srgbClr val="E7E6E6"/>
                </a:solidFill>
                <a:latin typeface="Verdana"/>
              </a:rPr>
              <a:t> </a:t>
            </a:r>
            <a:r>
              <a:rPr lang="en-US" u="sng" dirty="0">
                <a:solidFill>
                  <a:prstClr val="black"/>
                </a:solidFill>
                <a:latin typeface="Verdana"/>
              </a:rPr>
              <a:t>includes the following chapters:</a:t>
            </a:r>
          </a:p>
          <a:p>
            <a:pPr defTabSz="685783">
              <a:lnSpc>
                <a:spcPct val="110000"/>
              </a:lnSpc>
            </a:pPr>
            <a:r>
              <a:rPr lang="en-US" sz="900" dirty="0">
                <a:solidFill>
                  <a:prstClr val="black"/>
                </a:solidFill>
                <a:latin typeface="Verdana"/>
              </a:rPr>
              <a:t>Foreword by Dan Stanzione, TACC</a:t>
            </a:r>
          </a:p>
          <a:p>
            <a:pPr defTabSz="685783">
              <a:lnSpc>
                <a:spcPct val="110000"/>
              </a:lnSpc>
            </a:pPr>
            <a:r>
              <a:rPr lang="en-US" sz="900" dirty="0">
                <a:solidFill>
                  <a:prstClr val="black"/>
                </a:solidFill>
                <a:latin typeface="Verdana"/>
              </a:rPr>
              <a:t>Chapter 1: Introduction</a:t>
            </a:r>
          </a:p>
          <a:p>
            <a:pPr defTabSz="685783">
              <a:lnSpc>
                <a:spcPct val="110000"/>
              </a:lnSpc>
            </a:pPr>
            <a:r>
              <a:rPr lang="en-US" sz="900" dirty="0">
                <a:solidFill>
                  <a:prstClr val="black"/>
                </a:solidFill>
                <a:latin typeface="Verdana"/>
              </a:rPr>
              <a:t>Chapter 2: Numerical Weather Prediction Optimization</a:t>
            </a:r>
          </a:p>
          <a:p>
            <a:pPr defTabSz="685783">
              <a:lnSpc>
                <a:spcPct val="110000"/>
              </a:lnSpc>
            </a:pPr>
            <a:r>
              <a:rPr lang="en-US" sz="900" dirty="0">
                <a:solidFill>
                  <a:prstClr val="black"/>
                </a:solidFill>
                <a:latin typeface="Verdana"/>
              </a:rPr>
              <a:t>Chapter 3: WRF Goddard Microphysics Scheme Optimization</a:t>
            </a:r>
          </a:p>
          <a:p>
            <a:pPr defTabSz="685783">
              <a:lnSpc>
                <a:spcPct val="110000"/>
              </a:lnSpc>
            </a:pPr>
            <a:r>
              <a:rPr lang="en-US" sz="900" dirty="0">
                <a:solidFill>
                  <a:prstClr val="black"/>
                </a:solidFill>
                <a:latin typeface="Verdana"/>
              </a:rPr>
              <a:t>Chapter 4: Pairwise DNA Sequence Alignment Optimization</a:t>
            </a:r>
          </a:p>
          <a:p>
            <a:pPr defTabSz="685783">
              <a:lnSpc>
                <a:spcPct val="110000"/>
              </a:lnSpc>
            </a:pPr>
            <a:r>
              <a:rPr lang="en-US" sz="900" dirty="0">
                <a:solidFill>
                  <a:prstClr val="black"/>
                </a:solidFill>
                <a:latin typeface="Verdana"/>
              </a:rPr>
              <a:t>Chapter 5: Accelerated Structural Bioinformatics for Drug Discovery     </a:t>
            </a:r>
          </a:p>
          <a:p>
            <a:pPr defTabSz="685783">
              <a:lnSpc>
                <a:spcPct val="110000"/>
              </a:lnSpc>
            </a:pPr>
            <a:r>
              <a:rPr lang="en-US" sz="900" dirty="0">
                <a:solidFill>
                  <a:prstClr val="black"/>
                </a:solidFill>
                <a:latin typeface="Verdana"/>
              </a:rPr>
              <a:t>Chapter 6: Amber PME Molecular Dynamics Optimization</a:t>
            </a:r>
          </a:p>
          <a:p>
            <a:pPr defTabSz="685783">
              <a:lnSpc>
                <a:spcPct val="110000"/>
              </a:lnSpc>
            </a:pPr>
            <a:r>
              <a:rPr lang="en-US" sz="900" dirty="0">
                <a:solidFill>
                  <a:prstClr val="black"/>
                </a:solidFill>
                <a:latin typeface="Verdana"/>
              </a:rPr>
              <a:t>Chapter 7: Low Latency Solutions for Financial Services</a:t>
            </a:r>
          </a:p>
          <a:p>
            <a:pPr defTabSz="685783">
              <a:lnSpc>
                <a:spcPct val="110000"/>
              </a:lnSpc>
            </a:pPr>
            <a:r>
              <a:rPr lang="en-US" sz="900" dirty="0">
                <a:solidFill>
                  <a:prstClr val="black"/>
                </a:solidFill>
                <a:latin typeface="Verdana"/>
              </a:rPr>
              <a:t>Chapter 8: Parallel Numerical Methods in Finance    </a:t>
            </a:r>
          </a:p>
          <a:p>
            <a:pPr defTabSz="685783">
              <a:lnSpc>
                <a:spcPct val="110000"/>
              </a:lnSpc>
            </a:pPr>
            <a:r>
              <a:rPr lang="en-US" sz="900" dirty="0">
                <a:solidFill>
                  <a:prstClr val="black"/>
                </a:solidFill>
                <a:latin typeface="Verdana"/>
              </a:rPr>
              <a:t>Chapter 9: Wilson </a:t>
            </a:r>
            <a:r>
              <a:rPr lang="en-US" sz="900" dirty="0" err="1">
                <a:solidFill>
                  <a:prstClr val="black"/>
                </a:solidFill>
                <a:latin typeface="Verdana"/>
              </a:rPr>
              <a:t>Dslash</a:t>
            </a:r>
            <a:r>
              <a:rPr lang="en-US" sz="900" dirty="0">
                <a:solidFill>
                  <a:prstClr val="black"/>
                </a:solidFill>
                <a:latin typeface="Verdana"/>
              </a:rPr>
              <a:t> Kernel From Lattice QCD Optimization</a:t>
            </a:r>
          </a:p>
          <a:p>
            <a:pPr defTabSz="685783">
              <a:lnSpc>
                <a:spcPct val="110000"/>
              </a:lnSpc>
            </a:pPr>
            <a:r>
              <a:rPr lang="en-US" sz="900" dirty="0">
                <a:solidFill>
                  <a:prstClr val="black"/>
                </a:solidFill>
                <a:latin typeface="Verdana"/>
              </a:rPr>
              <a:t>Chapter 10: Cosmic Microwave Background Analysis: Nested Parallelism In Practice  </a:t>
            </a:r>
          </a:p>
          <a:p>
            <a:pPr defTabSz="685783">
              <a:lnSpc>
                <a:spcPct val="110000"/>
              </a:lnSpc>
            </a:pPr>
            <a:r>
              <a:rPr lang="en-US" sz="900" dirty="0">
                <a:solidFill>
                  <a:prstClr val="black"/>
                </a:solidFill>
                <a:latin typeface="Verdana"/>
              </a:rPr>
              <a:t>Chapter 11: Visual Search Optimization</a:t>
            </a:r>
          </a:p>
          <a:p>
            <a:pPr defTabSz="685783">
              <a:lnSpc>
                <a:spcPct val="110000"/>
              </a:lnSpc>
            </a:pPr>
            <a:r>
              <a:rPr lang="en-US" sz="900" dirty="0">
                <a:solidFill>
                  <a:prstClr val="black"/>
                </a:solidFill>
                <a:latin typeface="Verdana"/>
              </a:rPr>
              <a:t>Chapter 12: Radio Frequency Ray Tracing</a:t>
            </a:r>
          </a:p>
          <a:p>
            <a:pPr defTabSz="685783">
              <a:lnSpc>
                <a:spcPct val="110000"/>
              </a:lnSpc>
            </a:pPr>
            <a:r>
              <a:rPr lang="en-US" sz="900" dirty="0">
                <a:solidFill>
                  <a:prstClr val="black"/>
                </a:solidFill>
                <a:latin typeface="Verdana"/>
              </a:rPr>
              <a:t>Chapter 13: Exploring Use of the Reserved Core</a:t>
            </a:r>
          </a:p>
          <a:p>
            <a:pPr defTabSz="685783">
              <a:lnSpc>
                <a:spcPct val="110000"/>
              </a:lnSpc>
            </a:pPr>
            <a:r>
              <a:rPr lang="en-US" sz="900" dirty="0">
                <a:solidFill>
                  <a:prstClr val="black"/>
                </a:solidFill>
                <a:latin typeface="Verdana"/>
              </a:rPr>
              <a:t>Chapter 14: High Performance Python Offloading</a:t>
            </a:r>
          </a:p>
          <a:p>
            <a:pPr defTabSz="685783">
              <a:lnSpc>
                <a:spcPct val="110000"/>
              </a:lnSpc>
            </a:pPr>
            <a:r>
              <a:rPr lang="en-US" sz="900" dirty="0">
                <a:solidFill>
                  <a:prstClr val="black"/>
                </a:solidFill>
                <a:latin typeface="Verdana"/>
              </a:rPr>
              <a:t>Chapter 15: Fast Matrix Computations on Asynchronous Streams </a:t>
            </a:r>
          </a:p>
          <a:p>
            <a:pPr defTabSz="685783">
              <a:lnSpc>
                <a:spcPct val="110000"/>
              </a:lnSpc>
            </a:pPr>
            <a:r>
              <a:rPr lang="en-US" sz="900" dirty="0">
                <a:solidFill>
                  <a:prstClr val="black"/>
                </a:solidFill>
                <a:latin typeface="Verdana"/>
              </a:rPr>
              <a:t>Chapter 16: MPI-3 Shared Memory Programming Introduction</a:t>
            </a:r>
          </a:p>
          <a:p>
            <a:pPr defTabSz="685783">
              <a:lnSpc>
                <a:spcPct val="110000"/>
              </a:lnSpc>
            </a:pPr>
            <a:r>
              <a:rPr lang="en-US" sz="900" dirty="0">
                <a:solidFill>
                  <a:prstClr val="black"/>
                </a:solidFill>
                <a:latin typeface="Verdana"/>
              </a:rPr>
              <a:t>Chapter 17: Coarse-Grain OpenMP for Scalable Hybrid Parallelism  </a:t>
            </a:r>
          </a:p>
          <a:p>
            <a:pPr defTabSz="685783">
              <a:lnSpc>
                <a:spcPct val="110000"/>
              </a:lnSpc>
            </a:pPr>
            <a:r>
              <a:rPr lang="en-US" sz="900" dirty="0">
                <a:solidFill>
                  <a:prstClr val="black"/>
                </a:solidFill>
                <a:latin typeface="Verdana"/>
              </a:rPr>
              <a:t>Chapter 18: Exploiting Multilevel Parallelism with OpenMP</a:t>
            </a:r>
          </a:p>
          <a:p>
            <a:pPr defTabSz="685783">
              <a:lnSpc>
                <a:spcPct val="110000"/>
              </a:lnSpc>
            </a:pPr>
            <a:r>
              <a:rPr lang="en-US" sz="900" dirty="0">
                <a:solidFill>
                  <a:prstClr val="black"/>
                </a:solidFill>
                <a:latin typeface="Verdana"/>
              </a:rPr>
              <a:t>Chapter 19: OpenCL: There and Back Again</a:t>
            </a:r>
          </a:p>
          <a:p>
            <a:pPr defTabSz="685783">
              <a:lnSpc>
                <a:spcPct val="110000"/>
              </a:lnSpc>
            </a:pPr>
            <a:r>
              <a:rPr lang="en-US" sz="900" dirty="0">
                <a:solidFill>
                  <a:prstClr val="black"/>
                </a:solidFill>
                <a:latin typeface="Verdana"/>
              </a:rPr>
              <a:t>Chapter 20: OpenMP vs. OpenCL: Difference in Performance?      </a:t>
            </a:r>
          </a:p>
          <a:p>
            <a:pPr defTabSz="685783">
              <a:lnSpc>
                <a:spcPct val="110000"/>
              </a:lnSpc>
            </a:pPr>
            <a:r>
              <a:rPr lang="en-US" sz="900" dirty="0">
                <a:solidFill>
                  <a:prstClr val="black"/>
                </a:solidFill>
                <a:latin typeface="Verdana"/>
              </a:rPr>
              <a:t>Chapter 21: Prefetch Tuning Optimizations</a:t>
            </a:r>
          </a:p>
          <a:p>
            <a:pPr defTabSz="685783">
              <a:lnSpc>
                <a:spcPct val="110000"/>
              </a:lnSpc>
            </a:pPr>
            <a:r>
              <a:rPr lang="en-US" sz="900" dirty="0">
                <a:solidFill>
                  <a:prstClr val="black"/>
                </a:solidFill>
                <a:latin typeface="Verdana"/>
              </a:rPr>
              <a:t>Chapter 22: SIMD functions via OpenMP</a:t>
            </a:r>
          </a:p>
          <a:p>
            <a:pPr defTabSz="685783">
              <a:lnSpc>
                <a:spcPct val="110000"/>
              </a:lnSpc>
            </a:pPr>
            <a:r>
              <a:rPr lang="en-US" sz="900" dirty="0">
                <a:solidFill>
                  <a:prstClr val="black"/>
                </a:solidFill>
                <a:latin typeface="Verdana"/>
              </a:rPr>
              <a:t>Chapter 23: Vectorization Advice  </a:t>
            </a:r>
          </a:p>
          <a:p>
            <a:pPr defTabSz="685783">
              <a:lnSpc>
                <a:spcPct val="110000"/>
              </a:lnSpc>
            </a:pPr>
            <a:r>
              <a:rPr lang="en-US" sz="900" dirty="0">
                <a:solidFill>
                  <a:prstClr val="black"/>
                </a:solidFill>
                <a:latin typeface="Verdana"/>
              </a:rPr>
              <a:t>Chapter 24: Portable Explicit Vectorization Intrinsics</a:t>
            </a:r>
          </a:p>
          <a:p>
            <a:pPr defTabSz="685783">
              <a:lnSpc>
                <a:spcPct val="110000"/>
              </a:lnSpc>
            </a:pPr>
            <a:r>
              <a:rPr lang="en-US" sz="900" dirty="0">
                <a:solidFill>
                  <a:prstClr val="black"/>
                </a:solidFill>
                <a:latin typeface="Verdana"/>
              </a:rPr>
              <a:t>Chapter 25: Power Analysis for Applications and Data Centers</a:t>
            </a:r>
          </a:p>
          <a:p>
            <a:pPr defTabSz="685783">
              <a:lnSpc>
                <a:spcPct val="110000"/>
              </a:lnSpc>
            </a:pPr>
            <a:endParaRPr lang="en-US" sz="1000" dirty="0">
              <a:solidFill>
                <a:srgbClr val="E7E6E6"/>
              </a:solidFill>
              <a:latin typeface="Verdana"/>
            </a:endParaRPr>
          </a:p>
        </p:txBody>
      </p:sp>
      <p:sp>
        <p:nvSpPr>
          <p:cNvPr id="4" name="Left Arrow 3"/>
          <p:cNvSpPr/>
          <p:nvPr/>
        </p:nvSpPr>
        <p:spPr bwMode="auto">
          <a:xfrm rot="16200000">
            <a:off x="639292" y="0"/>
            <a:ext cx="477338" cy="434662"/>
          </a:xfrm>
          <a:prstGeom prst="leftArrow">
            <a:avLst/>
          </a:prstGeom>
          <a:solidFill>
            <a:srgbClr val="FFFF00"/>
          </a:solidFill>
          <a:ln w="9525" cap="flat" cmpd="sng" algn="ctr">
            <a:solidFill>
              <a:schemeClr val="bg2"/>
            </a:solidFill>
            <a:prstDash val="solid"/>
            <a:round/>
            <a:headEnd type="none" w="med" len="med"/>
            <a:tailEnd type="none" w="med" len="med"/>
          </a:ln>
          <a:effectLst/>
        </p:spPr>
        <p:txBody>
          <a:bodyPr vert="horz" wrap="square" lIns="91370" tIns="45687" rIns="91370" bIns="45687" numCol="1" rtlCol="0" anchor="t" anchorCtr="1" compatLnSpc="1">
            <a:prstTxWarp prst="textNoShape">
              <a:avLst/>
            </a:prstTxWarp>
            <a:noAutofit/>
          </a:bodyPr>
          <a:lstStyle/>
          <a:p>
            <a:pPr algn="ctr" defTabSz="914355" fontAlgn="base">
              <a:lnSpc>
                <a:spcPct val="95000"/>
              </a:lnSpc>
              <a:spcBef>
                <a:spcPct val="30000"/>
              </a:spcBef>
              <a:spcAft>
                <a:spcPct val="0"/>
              </a:spcAft>
              <a:buClr>
                <a:prstClr val="black"/>
              </a:buClr>
            </a:pPr>
            <a:endParaRPr lang="en-US" sz="200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1" name="TextBox 10"/>
          <p:cNvSpPr txBox="1"/>
          <p:nvPr/>
        </p:nvSpPr>
        <p:spPr>
          <a:xfrm>
            <a:off x="167009" y="2063199"/>
            <a:ext cx="3416164" cy="1454244"/>
          </a:xfrm>
          <a:prstGeom prst="rect">
            <a:avLst/>
          </a:prstGeom>
          <a:noFill/>
        </p:spPr>
        <p:txBody>
          <a:bodyPr wrap="square" lIns="68579" tIns="34289" rIns="68579" bIns="34289" rtlCol="0">
            <a:spAutoFit/>
          </a:bodyPr>
          <a:lstStyle/>
          <a:p>
            <a:pPr defTabSz="685783"/>
            <a:r>
              <a:rPr lang="en-US" dirty="0">
                <a:solidFill>
                  <a:srgbClr val="000000"/>
                </a:solidFill>
                <a:latin typeface="Verdana"/>
                <a:cs typeface="Verdana"/>
              </a:rPr>
              <a:t>We saw example after</a:t>
            </a:r>
            <a:br>
              <a:rPr lang="en-US" dirty="0">
                <a:solidFill>
                  <a:srgbClr val="000000"/>
                </a:solidFill>
                <a:latin typeface="Verdana"/>
                <a:cs typeface="Verdana"/>
              </a:rPr>
            </a:br>
            <a:r>
              <a:rPr lang="en-US" dirty="0">
                <a:solidFill>
                  <a:srgbClr val="000000"/>
                </a:solidFill>
                <a:latin typeface="Verdana"/>
                <a:cs typeface="Verdana"/>
              </a:rPr>
              <a:t>example get performance and performance portability with “</a:t>
            </a:r>
            <a:r>
              <a:rPr lang="en-US" i="1" dirty="0">
                <a:solidFill>
                  <a:srgbClr val="000000"/>
                </a:solidFill>
                <a:latin typeface="Verdana"/>
                <a:cs typeface="Verdana"/>
              </a:rPr>
              <a:t>just</a:t>
            </a:r>
            <a:r>
              <a:rPr lang="en-US" dirty="0">
                <a:solidFill>
                  <a:srgbClr val="000000"/>
                </a:solidFill>
                <a:latin typeface="Verdana"/>
                <a:cs typeface="Verdana"/>
              </a:rPr>
              <a:t> parallel programming”</a:t>
            </a:r>
          </a:p>
        </p:txBody>
      </p:sp>
      <p:sp>
        <p:nvSpPr>
          <p:cNvPr id="12" name="TextBox 11"/>
          <p:cNvSpPr txBox="1"/>
          <p:nvPr/>
        </p:nvSpPr>
        <p:spPr>
          <a:xfrm>
            <a:off x="26237" y="3679264"/>
            <a:ext cx="3556935" cy="807914"/>
          </a:xfrm>
          <a:prstGeom prst="rect">
            <a:avLst/>
          </a:prstGeom>
          <a:noFill/>
        </p:spPr>
        <p:txBody>
          <a:bodyPr wrap="none" lIns="68579" tIns="34289" rIns="68579" bIns="34289" rtlCol="0">
            <a:spAutoFit/>
          </a:bodyPr>
          <a:lstStyle/>
          <a:p>
            <a:pPr algn="ctr" defTabSz="685783"/>
            <a:r>
              <a:rPr lang="en-US" sz="2400" dirty="0">
                <a:solidFill>
                  <a:srgbClr val="0000FF"/>
                </a:solidFill>
                <a:latin typeface="Verdana"/>
                <a:cs typeface="Verdana"/>
              </a:rPr>
              <a:t>Summarize as</a:t>
            </a:r>
          </a:p>
          <a:p>
            <a:pPr algn="ctr" defTabSz="685783"/>
            <a:r>
              <a:rPr lang="en-US" sz="2400" dirty="0">
                <a:solidFill>
                  <a:srgbClr val="0000FF"/>
                </a:solidFill>
                <a:latin typeface="Verdana"/>
                <a:cs typeface="Verdana"/>
              </a:rPr>
              <a:t>“inspired by 61 cores”</a:t>
            </a:r>
          </a:p>
        </p:txBody>
      </p:sp>
      <p:sp>
        <p:nvSpPr>
          <p:cNvPr id="17" name="TextBox 16"/>
          <p:cNvSpPr txBox="1"/>
          <p:nvPr/>
        </p:nvSpPr>
        <p:spPr>
          <a:xfrm>
            <a:off x="271437" y="4487178"/>
            <a:ext cx="3209591" cy="403948"/>
          </a:xfrm>
          <a:prstGeom prst="rect">
            <a:avLst/>
          </a:prstGeom>
          <a:noFill/>
        </p:spPr>
        <p:txBody>
          <a:bodyPr wrap="none" lIns="91432" tIns="45716" rIns="91432" bIns="45716" rtlCol="0">
            <a:spAutoFit/>
          </a:bodyPr>
          <a:lstStyle/>
          <a:p>
            <a:pPr defTabSz="685783"/>
            <a:r>
              <a:rPr lang="en-US" sz="2000" noProof="1">
                <a:solidFill>
                  <a:prstClr val="white">
                    <a:lumMod val="75000"/>
                  </a:prstClr>
                </a:solidFill>
                <a:latin typeface="Verdana"/>
                <a:cs typeface="Verdana"/>
                <a:hlinkClick r:id="rId6"/>
              </a:rPr>
              <a:t>http:// lotsofcores.com</a:t>
            </a:r>
            <a:endParaRPr lang="en-US" sz="2000" noProof="1">
              <a:solidFill>
                <a:prstClr val="white">
                  <a:lumMod val="75000"/>
                </a:prstClr>
              </a:solidFill>
              <a:latin typeface="Verdana"/>
              <a:cs typeface="Verdana"/>
            </a:endParaRPr>
          </a:p>
        </p:txBody>
      </p:sp>
    </p:spTree>
    <p:extLst>
      <p:ext uri="{BB962C8B-B14F-4D97-AF65-F5344CB8AC3E}">
        <p14:creationId xmlns:p14="http://schemas.microsoft.com/office/powerpoint/2010/main" val="154092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ppt_w</p:attrName>
                                        </p:attrNameLst>
                                      </p:cBhvr>
                                      <p:tavLst>
                                        <p:tav tm="0">
                                          <p:val>
                                            <p:fltVal val="0"/>
                                          </p:val>
                                        </p:tav>
                                        <p:tav tm="100000">
                                          <p:val>
                                            <p:strVal val="#ppt_w"/>
                                          </p:val>
                                        </p:tav>
                                      </p:tavLst>
                                    </p:anim>
                                    <p:anim calcmode="lin" valueType="num">
                                      <p:cBhvr>
                                        <p:cTn id="8" dur="2000" fill="hold"/>
                                        <p:tgtEl>
                                          <p:spTgt spid="14"/>
                                        </p:tgtEl>
                                        <p:attrNameLst>
                                          <p:attrName>ppt_h</p:attrName>
                                        </p:attrNameLst>
                                      </p:cBhvr>
                                      <p:tavLst>
                                        <p:tav tm="0">
                                          <p:val>
                                            <p:fltVal val="0"/>
                                          </p:val>
                                        </p:tav>
                                        <p:tav tm="100000">
                                          <p:val>
                                            <p:strVal val="#ppt_h"/>
                                          </p:val>
                                        </p:tav>
                                      </p:tavLst>
                                    </p:anim>
                                    <p:anim calcmode="lin" valueType="num">
                                      <p:cBhvr>
                                        <p:cTn id="9" dur="2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smtClean="0"/>
              <a:t>VTune™ </a:t>
            </a:r>
            <a:r>
              <a:rPr lang="en-US" sz="2400" dirty="0"/>
              <a:t>played a key role in finding important optimizations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14824" y="500248"/>
            <a:ext cx="4882676" cy="178353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88928" y="2525927"/>
            <a:ext cx="4147202" cy="2234881"/>
          </a:xfrm>
          <a:prstGeom prst="rect">
            <a:avLst/>
          </a:prstGeom>
        </p:spPr>
      </p:pic>
      <p:sp>
        <p:nvSpPr>
          <p:cNvPr id="5" name="Rectangle 4"/>
          <p:cNvSpPr/>
          <p:nvPr/>
        </p:nvSpPr>
        <p:spPr>
          <a:xfrm>
            <a:off x="353181" y="778410"/>
            <a:ext cx="3300274" cy="946412"/>
          </a:xfrm>
          <a:prstGeom prst="rect">
            <a:avLst/>
          </a:prstGeom>
        </p:spPr>
        <p:txBody>
          <a:bodyPr wrap="square" lIns="68579" tIns="34289" rIns="68579" bIns="34289">
            <a:spAutoFit/>
          </a:bodyPr>
          <a:lstStyle/>
          <a:p>
            <a:pPr defTabSz="685783"/>
            <a:r>
              <a:rPr lang="en-US" sz="1400" dirty="0">
                <a:solidFill>
                  <a:prstClr val="black"/>
                </a:solidFill>
                <a:latin typeface="Calibri"/>
              </a:rPr>
              <a:t>Baseline </a:t>
            </a:r>
            <a:r>
              <a:rPr lang="en-US" sz="1400" dirty="0" smtClean="0">
                <a:solidFill>
                  <a:prstClr val="black"/>
                </a:solidFill>
                <a:latin typeface="Calibri"/>
              </a:rPr>
              <a:t>Intel® VTune™ </a:t>
            </a:r>
            <a:r>
              <a:rPr lang="en-US" sz="1400" dirty="0">
                <a:solidFill>
                  <a:prstClr val="black"/>
                </a:solidFill>
                <a:latin typeface="Calibri"/>
              </a:rPr>
              <a:t>Amplifier XE General Exploration Analysis Summary for the OpenMP and the OpenCL implementations of </a:t>
            </a:r>
            <a:r>
              <a:rPr lang="en-US" sz="1400" dirty="0" err="1">
                <a:solidFill>
                  <a:prstClr val="black"/>
                </a:solidFill>
                <a:latin typeface="Calibri"/>
              </a:rPr>
              <a:t>HotSpot</a:t>
            </a:r>
            <a:r>
              <a:rPr lang="en-US" sz="1400" dirty="0">
                <a:solidFill>
                  <a:prstClr val="black"/>
                </a:solidFill>
                <a:latin typeface="Calibri"/>
              </a:rPr>
              <a:t> benchmark.</a:t>
            </a:r>
          </a:p>
        </p:txBody>
      </p:sp>
      <p:sp>
        <p:nvSpPr>
          <p:cNvPr id="6" name="Rectangle 5"/>
          <p:cNvSpPr/>
          <p:nvPr/>
        </p:nvSpPr>
        <p:spPr>
          <a:xfrm>
            <a:off x="250801" y="2546317"/>
            <a:ext cx="4128111" cy="1915907"/>
          </a:xfrm>
          <a:prstGeom prst="rect">
            <a:avLst/>
          </a:prstGeom>
        </p:spPr>
        <p:txBody>
          <a:bodyPr wrap="square" lIns="68579" tIns="34289" rIns="68579" bIns="34289">
            <a:spAutoFit/>
          </a:bodyPr>
          <a:lstStyle/>
          <a:p>
            <a:pPr defTabSz="685783"/>
            <a:r>
              <a:rPr lang="en-US" sz="1400" dirty="0" smtClean="0">
                <a:solidFill>
                  <a:prstClr val="black"/>
                </a:solidFill>
                <a:latin typeface="Calibri"/>
              </a:rPr>
              <a:t>Intel VTune </a:t>
            </a:r>
            <a:r>
              <a:rPr lang="en-US" sz="1400" dirty="0">
                <a:solidFill>
                  <a:prstClr val="black"/>
                </a:solidFill>
                <a:latin typeface="Calibri"/>
              </a:rPr>
              <a:t>Amplifier XE General Exploration Summary </a:t>
            </a:r>
          </a:p>
          <a:p>
            <a:pPr defTabSz="685783"/>
            <a:endParaRPr lang="en-US" sz="1400" u="sng" dirty="0">
              <a:solidFill>
                <a:prstClr val="black"/>
              </a:solidFill>
              <a:latin typeface="Calibri"/>
            </a:endParaRPr>
          </a:p>
          <a:p>
            <a:pPr marL="257168" indent="-257168" defTabSz="685783">
              <a:buFont typeface="+mj-lt"/>
              <a:buAutoNum type="alphaLcPeriod"/>
            </a:pPr>
            <a:r>
              <a:rPr lang="en-US" sz="1200" dirty="0">
                <a:solidFill>
                  <a:prstClr val="black"/>
                </a:solidFill>
                <a:latin typeface="Calibri"/>
              </a:rPr>
              <a:t>Profiling data prior to applying large pages and affinity. </a:t>
            </a:r>
          </a:p>
          <a:p>
            <a:pPr marL="257168" indent="-257168" defTabSz="685783">
              <a:buFont typeface="+mj-lt"/>
              <a:buAutoNum type="alphaLcPeriod"/>
            </a:pPr>
            <a:r>
              <a:rPr lang="en-US" sz="1200" dirty="0">
                <a:solidFill>
                  <a:prstClr val="black"/>
                </a:solidFill>
                <a:latin typeface="Calibri"/>
              </a:rPr>
              <a:t>Profiling data for the optimized version with large pages and MIC_KMP_AFFINITY=compact</a:t>
            </a:r>
          </a:p>
          <a:p>
            <a:pPr marL="257168" indent="-257168" defTabSz="685783">
              <a:buFont typeface="+mj-lt"/>
              <a:buAutoNum type="alphaLcPeriod"/>
            </a:pPr>
            <a:endParaRPr lang="en-US" sz="1400" dirty="0">
              <a:solidFill>
                <a:prstClr val="black"/>
              </a:solidFill>
              <a:latin typeface="Calibri"/>
            </a:endParaRPr>
          </a:p>
          <a:p>
            <a:pPr defTabSz="685783"/>
            <a:r>
              <a:rPr lang="en-US" sz="1400" dirty="0">
                <a:solidFill>
                  <a:prstClr val="black"/>
                </a:solidFill>
                <a:latin typeface="Calibri"/>
              </a:rPr>
              <a:t>Note how affinity and large pages reduced the Estimated Latency Impact metric and number of L1 TLB misses</a:t>
            </a:r>
          </a:p>
        </p:txBody>
      </p:sp>
      <p:sp>
        <p:nvSpPr>
          <p:cNvPr id="9" name="Rectangle 8"/>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5"/>
              </a:rPr>
              <a:t>http://www.intel.com/performance</a:t>
            </a:r>
            <a:r>
              <a:rPr lang="en-US" sz="500" dirty="0">
                <a:solidFill>
                  <a:prstClr val="black"/>
                </a:solidFill>
                <a:latin typeface="Verdana"/>
              </a:rPr>
              <a:t>. Configurations information is available in the book where the numbers are published.</a:t>
            </a:r>
          </a:p>
        </p:txBody>
      </p:sp>
      <p:sp>
        <p:nvSpPr>
          <p:cNvPr id="7" name="Rectangle 6"/>
          <p:cNvSpPr/>
          <p:nvPr/>
        </p:nvSpPr>
        <p:spPr>
          <a:xfrm>
            <a:off x="171758" y="444351"/>
            <a:ext cx="8790251" cy="1990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259186421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845702" cy="994172"/>
          </a:xfrm>
        </p:spPr>
        <p:txBody>
          <a:bodyPr>
            <a:normAutofit/>
          </a:bodyPr>
          <a:lstStyle/>
          <a:p>
            <a:r>
              <a:rPr lang="en-US" sz="2400" dirty="0"/>
              <a:t>Optimizing With </a:t>
            </a:r>
            <a:r>
              <a:rPr lang="en-US" sz="2400" dirty="0" smtClean="0"/>
              <a:t>VTune™ </a:t>
            </a:r>
            <a:r>
              <a:rPr lang="en-US" sz="2400" dirty="0"/>
              <a:t>Improved Performance By A Factor Of Eight</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306" y="524453"/>
            <a:ext cx="4447607" cy="4126391"/>
          </a:xfrm>
          <a:prstGeom prst="rect">
            <a:avLst/>
          </a:prstGeom>
        </p:spPr>
      </p:pic>
      <p:sp>
        <p:nvSpPr>
          <p:cNvPr id="6" name="Rectangle 5"/>
          <p:cNvSpPr/>
          <p:nvPr/>
        </p:nvSpPr>
        <p:spPr>
          <a:xfrm>
            <a:off x="1604170" y="524452"/>
            <a:ext cx="2367480" cy="1146466"/>
          </a:xfrm>
          <a:prstGeom prst="rect">
            <a:avLst/>
          </a:prstGeom>
        </p:spPr>
        <p:txBody>
          <a:bodyPr wrap="square" lIns="68579" tIns="34289" rIns="68579" bIns="34289">
            <a:spAutoFit/>
          </a:bodyPr>
          <a:lstStyle/>
          <a:p>
            <a:pPr defTabSz="685783"/>
            <a:r>
              <a:rPr lang="en-US" sz="1400" dirty="0">
                <a:solidFill>
                  <a:prstClr val="black"/>
                </a:solidFill>
                <a:latin typeface="Calibri"/>
              </a:rPr>
              <a:t>Summary of optimization steps for the </a:t>
            </a:r>
            <a:r>
              <a:rPr lang="en-US" sz="1400" dirty="0" err="1">
                <a:solidFill>
                  <a:prstClr val="black"/>
                </a:solidFill>
                <a:latin typeface="Calibri"/>
              </a:rPr>
              <a:t>HotSpot</a:t>
            </a:r>
            <a:r>
              <a:rPr lang="en-US" sz="1400" dirty="0">
                <a:solidFill>
                  <a:prstClr val="black"/>
                </a:solidFill>
                <a:latin typeface="Calibri"/>
              </a:rPr>
              <a:t> benchmark and profiling characteristics reported by the </a:t>
            </a:r>
            <a:r>
              <a:rPr lang="en-US" sz="1400" dirty="0" smtClean="0">
                <a:solidFill>
                  <a:prstClr val="black"/>
                </a:solidFill>
                <a:latin typeface="Calibri"/>
              </a:rPr>
              <a:t>Intel® VTune™ </a:t>
            </a:r>
            <a:r>
              <a:rPr lang="en-US" sz="1400" dirty="0">
                <a:solidFill>
                  <a:prstClr val="black"/>
                </a:solidFill>
                <a:latin typeface="Calibri"/>
              </a:rPr>
              <a:t>Amplifier</a:t>
            </a:r>
          </a:p>
        </p:txBody>
      </p:sp>
      <p:sp>
        <p:nvSpPr>
          <p:cNvPr id="7" name="Rectangle 6"/>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4"/>
              </a:rPr>
              <a:t>http://www.intel.com/performance</a:t>
            </a:r>
            <a:r>
              <a:rPr lang="en-US" sz="500" dirty="0">
                <a:solidFill>
                  <a:prstClr val="black"/>
                </a:solidFill>
                <a:latin typeface="Verdana"/>
              </a:rPr>
              <a:t>. Configurations information is available in the book where the numbers are published.</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3039" y="1829661"/>
            <a:ext cx="3841812" cy="2821183"/>
          </a:xfrm>
          <a:prstGeom prst="rect">
            <a:avLst/>
          </a:prstGeom>
        </p:spPr>
      </p:pic>
      <p:sp>
        <p:nvSpPr>
          <p:cNvPr id="10" name="Right Brace 9"/>
          <p:cNvSpPr/>
          <p:nvPr/>
        </p:nvSpPr>
        <p:spPr>
          <a:xfrm>
            <a:off x="3868445" y="524452"/>
            <a:ext cx="220078" cy="1107996"/>
          </a:xfrm>
          <a:prstGeom prst="rightBrace">
            <a:avLst/>
          </a:prstGeom>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algn="ctr" defTabSz="685783"/>
            <a:endParaRPr lang="en-US" sz="1400">
              <a:solidFill>
                <a:prstClr val="black"/>
              </a:solidFill>
              <a:latin typeface="Calibri"/>
            </a:endParaRPr>
          </a:p>
        </p:txBody>
      </p:sp>
      <p:sp>
        <p:nvSpPr>
          <p:cNvPr id="11" name="Rectangle 10"/>
          <p:cNvSpPr/>
          <p:nvPr/>
        </p:nvSpPr>
        <p:spPr>
          <a:xfrm>
            <a:off x="1489585" y="524452"/>
            <a:ext cx="2585266" cy="11464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18973556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22" y="109905"/>
            <a:ext cx="5416626" cy="642707"/>
          </a:xfrm>
        </p:spPr>
        <p:txBody>
          <a:bodyPr>
            <a:noAutofit/>
          </a:bodyPr>
          <a:lstStyle/>
          <a:p>
            <a:pPr>
              <a:lnSpc>
                <a:spcPct val="100000"/>
              </a:lnSpc>
            </a:pPr>
            <a:r>
              <a:rPr lang="en-US" sz="1800" b="1" dirty="0" err="1">
                <a:latin typeface="Verdana"/>
              </a:rPr>
              <a:t>Prefetch</a:t>
            </a:r>
            <a:r>
              <a:rPr lang="en-US" sz="1800" b="1" dirty="0">
                <a:latin typeface="Verdana"/>
              </a:rPr>
              <a:t> Tuning Optimizations</a:t>
            </a:r>
            <a:br>
              <a:rPr lang="en-US" sz="1800" b="1" dirty="0">
                <a:latin typeface="Verdana"/>
              </a:rPr>
            </a:br>
            <a:endParaRPr lang="en-US" sz="1800" b="1" dirty="0">
              <a:latin typeface="Verdana"/>
            </a:endParaRPr>
          </a:p>
        </p:txBody>
      </p:sp>
      <p:sp>
        <p:nvSpPr>
          <p:cNvPr id="8" name="Rectangle 7"/>
          <p:cNvSpPr/>
          <p:nvPr/>
        </p:nvSpPr>
        <p:spPr>
          <a:xfrm>
            <a:off x="155423" y="642709"/>
            <a:ext cx="5572618" cy="471411"/>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Diana Guttman, Meenakshi Arunachalam, Vlad Calina, Mahmut Taylan Kandemir</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399748"/>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21</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09" y="162953"/>
            <a:ext cx="75375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0284" y="162955"/>
            <a:ext cx="75375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91813" y="162958"/>
            <a:ext cx="755627" cy="9594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41115" y="162960"/>
            <a:ext cx="757497" cy="959497"/>
          </a:xfrm>
          <a:prstGeom prst="rect">
            <a:avLst/>
          </a:prstGeom>
        </p:spPr>
      </p:pic>
      <p:sp>
        <p:nvSpPr>
          <p:cNvPr id="3" name="Rectangle 2"/>
          <p:cNvSpPr/>
          <p:nvPr/>
        </p:nvSpPr>
        <p:spPr>
          <a:xfrm>
            <a:off x="241340" y="2846518"/>
            <a:ext cx="4402655" cy="1792797"/>
          </a:xfrm>
          <a:prstGeom prst="rect">
            <a:avLst/>
          </a:prstGeom>
        </p:spPr>
        <p:txBody>
          <a:bodyPr wrap="square" lIns="68579" tIns="34289" rIns="68579" bIns="34289">
            <a:spAutoFit/>
          </a:bodyPr>
          <a:lstStyle/>
          <a:p>
            <a:pPr defTabSz="685783"/>
            <a:r>
              <a:rPr lang="en-US" sz="1400" b="1" dirty="0">
                <a:solidFill>
                  <a:prstClr val="black"/>
                </a:solidFill>
                <a:latin typeface="AdvP6975"/>
              </a:rPr>
              <a:t>Strategy 1</a:t>
            </a:r>
            <a:r>
              <a:rPr lang="en-US" sz="1400" dirty="0">
                <a:solidFill>
                  <a:prstClr val="black"/>
                </a:solidFill>
                <a:latin typeface="AdvP6975"/>
              </a:rPr>
              <a:t>: </a:t>
            </a:r>
            <a:r>
              <a:rPr lang="en-US" sz="1400" dirty="0">
                <a:solidFill>
                  <a:prstClr val="black"/>
                </a:solidFill>
                <a:latin typeface="Calibri"/>
              </a:rPr>
              <a:t>Use compiler prefetching distances vs. manual</a:t>
            </a:r>
          </a:p>
          <a:p>
            <a:pPr marL="214308" indent="-214308" defTabSz="685783">
              <a:buFont typeface="Arial" panose="020B0604020202020204" pitchFamily="34" charset="0"/>
              <a:buChar char="•"/>
            </a:pPr>
            <a:r>
              <a:rPr lang="en-US" sz="1400" dirty="0">
                <a:solidFill>
                  <a:prstClr val="black"/>
                </a:solidFill>
                <a:latin typeface="Calibri"/>
              </a:rPr>
              <a:t>In-order processors like </a:t>
            </a:r>
            <a:r>
              <a:rPr lang="en-US" sz="1400" dirty="0" smtClean="0">
                <a:solidFill>
                  <a:prstClr val="black"/>
                </a:solidFill>
                <a:latin typeface="Calibri"/>
              </a:rPr>
              <a:t>Intel® Xeon Phi™ Coprocessors:</a:t>
            </a:r>
            <a:endParaRPr lang="en-US" sz="1400" dirty="0">
              <a:solidFill>
                <a:prstClr val="black"/>
              </a:solidFill>
              <a:latin typeface="Calibri"/>
            </a:endParaRPr>
          </a:p>
          <a:p>
            <a:pPr marL="557199" lvl="1" indent="-214308" defTabSz="685783">
              <a:buFont typeface="Arial" panose="020B0604020202020204" pitchFamily="34" charset="0"/>
              <a:buChar char="•"/>
            </a:pPr>
            <a:r>
              <a:rPr lang="en-US" sz="1400" dirty="0">
                <a:solidFill>
                  <a:prstClr val="black"/>
                </a:solidFill>
                <a:latin typeface="Calibri"/>
              </a:rPr>
              <a:t>Manual STREAM: 35% improvement </a:t>
            </a:r>
          </a:p>
          <a:p>
            <a:pPr marL="557199" lvl="1" indent="-214308" defTabSz="685783">
              <a:buFont typeface="Arial" panose="020B0604020202020204" pitchFamily="34" charset="0"/>
              <a:buChar char="•"/>
            </a:pPr>
            <a:r>
              <a:rPr lang="en-US" sz="1400" dirty="0">
                <a:solidFill>
                  <a:prstClr val="black"/>
                </a:solidFill>
                <a:latin typeface="Calibri"/>
              </a:rPr>
              <a:t>Manual Smith-Waterman: 60% improvement </a:t>
            </a:r>
          </a:p>
          <a:p>
            <a:pPr marL="214308" indent="-214308" defTabSz="685783">
              <a:buFont typeface="Arial" panose="020B0604020202020204" pitchFamily="34" charset="0"/>
              <a:buChar char="•"/>
            </a:pPr>
            <a:r>
              <a:rPr lang="en-US" sz="1400" dirty="0">
                <a:solidFill>
                  <a:prstClr val="black"/>
                </a:solidFill>
                <a:latin typeface="Calibri"/>
              </a:rPr>
              <a:t>Out-of-order processors like </a:t>
            </a:r>
            <a:r>
              <a:rPr lang="en-US" sz="1400" dirty="0" smtClean="0">
                <a:solidFill>
                  <a:prstClr val="black"/>
                </a:solidFill>
                <a:latin typeface="Calibri"/>
              </a:rPr>
              <a:t>Intel® Xeon® processors</a:t>
            </a:r>
            <a:endParaRPr lang="en-US" sz="1400" dirty="0">
              <a:solidFill>
                <a:prstClr val="black"/>
              </a:solidFill>
              <a:latin typeface="Calibri"/>
            </a:endParaRPr>
          </a:p>
          <a:p>
            <a:pPr marL="557199" lvl="1" indent="-214308" defTabSz="685783">
              <a:buFont typeface="Arial" panose="020B0604020202020204" pitchFamily="34" charset="0"/>
              <a:buChar char="•"/>
            </a:pPr>
            <a:r>
              <a:rPr lang="en-US" sz="1400" dirty="0">
                <a:solidFill>
                  <a:prstClr val="black"/>
                </a:solidFill>
                <a:latin typeface="Calibri"/>
              </a:rPr>
              <a:t>Manual STREAM: 6.5% improvement </a:t>
            </a:r>
          </a:p>
          <a:p>
            <a:pPr marL="557199" lvl="1" indent="-214308" defTabSz="685783">
              <a:buFont typeface="Arial" panose="020B0604020202020204" pitchFamily="34" charset="0"/>
              <a:buChar char="•"/>
            </a:pPr>
            <a:r>
              <a:rPr lang="en-US" sz="1400" dirty="0">
                <a:solidFill>
                  <a:prstClr val="black"/>
                </a:solidFill>
                <a:latin typeface="Calibri"/>
              </a:rPr>
              <a:t>Manual Smith-Waterman: 30% improvement </a:t>
            </a:r>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43995" y="2265223"/>
            <a:ext cx="4245746" cy="1662917"/>
          </a:xfrm>
          <a:prstGeom prst="rect">
            <a:avLst/>
          </a:prstGeom>
        </p:spPr>
      </p:pic>
      <p:sp>
        <p:nvSpPr>
          <p:cNvPr id="12" name="Rectangle 11"/>
          <p:cNvSpPr/>
          <p:nvPr/>
        </p:nvSpPr>
        <p:spPr>
          <a:xfrm>
            <a:off x="4643995" y="3912309"/>
            <a:ext cx="4245746" cy="507830"/>
          </a:xfrm>
          <a:prstGeom prst="rect">
            <a:avLst/>
          </a:prstGeom>
        </p:spPr>
        <p:txBody>
          <a:bodyPr wrap="square" lIns="68579" tIns="34289" rIns="68579" bIns="34289">
            <a:spAutoFit/>
          </a:bodyPr>
          <a:lstStyle/>
          <a:p>
            <a:pPr algn="ctr" defTabSz="685783"/>
            <a:r>
              <a:rPr lang="en-US" sz="1400" dirty="0">
                <a:solidFill>
                  <a:prstClr val="black"/>
                </a:solidFill>
                <a:latin typeface="Calibri"/>
              </a:rPr>
              <a:t>Comparison of different SHOC MD code versions under different prefetching configurations</a:t>
            </a:r>
          </a:p>
        </p:txBody>
      </p:sp>
      <p:sp>
        <p:nvSpPr>
          <p:cNvPr id="15" name="Rectangle 14"/>
          <p:cNvSpPr/>
          <p:nvPr/>
        </p:nvSpPr>
        <p:spPr>
          <a:xfrm>
            <a:off x="4643995" y="1502833"/>
            <a:ext cx="4245746" cy="727121"/>
          </a:xfrm>
          <a:prstGeom prst="rect">
            <a:avLst/>
          </a:prstGeom>
        </p:spPr>
        <p:txBody>
          <a:bodyPr wrap="square" lIns="68579" tIns="34289" rIns="68579" bIns="34289">
            <a:spAutoFit/>
          </a:bodyPr>
          <a:lstStyle/>
          <a:p>
            <a:pPr defTabSz="685783"/>
            <a:r>
              <a:rPr lang="en-US" sz="1400" b="1" dirty="0">
                <a:solidFill>
                  <a:prstClr val="black"/>
                </a:solidFill>
                <a:latin typeface="Calibri"/>
              </a:rPr>
              <a:t>Strategy 2</a:t>
            </a:r>
            <a:r>
              <a:rPr lang="en-US" sz="1400" dirty="0">
                <a:solidFill>
                  <a:prstClr val="black"/>
                </a:solidFill>
                <a:latin typeface="Calibri"/>
              </a:rPr>
              <a:t>: Use intrinsic </a:t>
            </a:r>
            <a:r>
              <a:rPr lang="en-US" sz="1400" dirty="0" err="1">
                <a:solidFill>
                  <a:prstClr val="black"/>
                </a:solidFill>
                <a:latin typeface="Calibri"/>
              </a:rPr>
              <a:t>prefetches</a:t>
            </a:r>
            <a:r>
              <a:rPr lang="en-US" sz="1400" dirty="0">
                <a:solidFill>
                  <a:prstClr val="black"/>
                </a:solidFill>
                <a:latin typeface="Calibri"/>
              </a:rPr>
              <a:t> for difficult to predict access patterns</a:t>
            </a:r>
          </a:p>
          <a:p>
            <a:pPr marL="214308" indent="-214308" defTabSz="685783">
              <a:buFont typeface="Arial" panose="020B0604020202020204" pitchFamily="34" charset="0"/>
              <a:buChar char="•"/>
            </a:pPr>
            <a:r>
              <a:rPr lang="en-US" sz="1400" dirty="0">
                <a:solidFill>
                  <a:prstClr val="black"/>
                </a:solidFill>
                <a:latin typeface="Calibri"/>
              </a:rPr>
              <a:t>SHOCMD: 3x improvement on Intel Xeon Phi</a:t>
            </a:r>
          </a:p>
        </p:txBody>
      </p:sp>
      <p:grpSp>
        <p:nvGrpSpPr>
          <p:cNvPr id="19" name="Group 18"/>
          <p:cNvGrpSpPr/>
          <p:nvPr/>
        </p:nvGrpSpPr>
        <p:grpSpPr>
          <a:xfrm>
            <a:off x="245400" y="1210466"/>
            <a:ext cx="4167001" cy="1544531"/>
            <a:chOff x="170096" y="1531719"/>
            <a:chExt cx="5556001" cy="2059374"/>
          </a:xfrm>
        </p:grpSpPr>
        <p:sp>
          <p:nvSpPr>
            <p:cNvPr id="16" name="Rectangle 15"/>
            <p:cNvSpPr/>
            <p:nvPr/>
          </p:nvSpPr>
          <p:spPr>
            <a:xfrm>
              <a:off x="249851" y="1794266"/>
              <a:ext cx="2206371" cy="1559401"/>
            </a:xfrm>
            <a:prstGeom prst="rect">
              <a:avLst/>
            </a:prstGeom>
          </p:spPr>
          <p:txBody>
            <a:bodyPr wrap="square">
              <a:spAutoFit/>
            </a:bodyPr>
            <a:lstStyle/>
            <a:p>
              <a:pPr defTabSz="685783"/>
              <a:r>
                <a:rPr lang="en-US" sz="1400" dirty="0">
                  <a:solidFill>
                    <a:prstClr val="black"/>
                  </a:solidFill>
                  <a:latin typeface="AdvP6975"/>
                </a:rPr>
                <a:t>Explore various techniques for tuning prefetching in throughput applications</a:t>
              </a:r>
            </a:p>
          </p:txBody>
        </p:sp>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35975" y="1726871"/>
              <a:ext cx="3030614" cy="1612118"/>
            </a:xfrm>
            <a:prstGeom prst="rect">
              <a:avLst/>
            </a:prstGeom>
          </p:spPr>
        </p:pic>
        <p:sp>
          <p:nvSpPr>
            <p:cNvPr id="18" name="Rectangle 17"/>
            <p:cNvSpPr/>
            <p:nvPr/>
          </p:nvSpPr>
          <p:spPr>
            <a:xfrm>
              <a:off x="170096" y="1531719"/>
              <a:ext cx="5556001" cy="2059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a:solidFill>
                  <a:prstClr val="white"/>
                </a:solidFill>
                <a:latin typeface="Calibri"/>
              </a:endParaRPr>
            </a:p>
          </p:txBody>
        </p:sp>
      </p:grpSp>
    </p:spTree>
    <p:extLst>
      <p:ext uri="{BB962C8B-B14F-4D97-AF65-F5344CB8AC3E}">
        <p14:creationId xmlns:p14="http://schemas.microsoft.com/office/powerpoint/2010/main" val="2096964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Both </a:t>
            </a:r>
            <a:r>
              <a:rPr lang="en-US" sz="2400" dirty="0" err="1"/>
              <a:t>VTune</a:t>
            </a:r>
            <a:r>
              <a:rPr lang="en-US" sz="2400" dirty="0"/>
              <a:t> and the Compiler were Required</a:t>
            </a:r>
          </a:p>
        </p:txBody>
      </p:sp>
      <p:sp>
        <p:nvSpPr>
          <p:cNvPr id="7" name="Rectangle 6"/>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grpSp>
        <p:nvGrpSpPr>
          <p:cNvPr id="20" name="Group 19"/>
          <p:cNvGrpSpPr/>
          <p:nvPr/>
        </p:nvGrpSpPr>
        <p:grpSpPr>
          <a:xfrm>
            <a:off x="221943" y="500305"/>
            <a:ext cx="4110362" cy="2399474"/>
            <a:chOff x="295922" y="667073"/>
            <a:chExt cx="5480483" cy="3199298"/>
          </a:xfrm>
        </p:grpSpPr>
        <p:pic>
          <p:nvPicPr>
            <p:cNvPr id="3" name="Picture 2"/>
            <p:cNvPicPr>
              <a:picLocks noChangeAspect="1"/>
            </p:cNvPicPr>
            <p:nvPr/>
          </p:nvPicPr>
          <p:blipFill>
            <a:blip r:embed="rId4" cstate="emai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95922" y="667073"/>
              <a:ext cx="5480482" cy="2496664"/>
            </a:xfrm>
            <a:prstGeom prst="rect">
              <a:avLst/>
            </a:prstGeom>
          </p:spPr>
          <p:style>
            <a:lnRef idx="2">
              <a:schemeClr val="dk1"/>
            </a:lnRef>
            <a:fillRef idx="1">
              <a:schemeClr val="lt1"/>
            </a:fillRef>
            <a:effectRef idx="0">
              <a:schemeClr val="dk1"/>
            </a:effectRef>
            <a:fontRef idx="minor">
              <a:schemeClr val="dk1"/>
            </a:fontRef>
          </p:style>
        </p:pic>
        <p:sp>
          <p:nvSpPr>
            <p:cNvPr id="8" name="Rectangle 7"/>
            <p:cNvSpPr/>
            <p:nvPr/>
          </p:nvSpPr>
          <p:spPr>
            <a:xfrm>
              <a:off x="295923" y="3168744"/>
              <a:ext cx="5480482" cy="6976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defTabSz="685783"/>
              <a:r>
                <a:rPr lang="en-US" sz="1400" dirty="0" smtClean="0">
                  <a:solidFill>
                    <a:prstClr val="black"/>
                  </a:solidFill>
                  <a:latin typeface="Calibri"/>
                </a:rPr>
                <a:t>Intel® </a:t>
              </a:r>
              <a:r>
                <a:rPr lang="en-US" sz="1400" dirty="0">
                  <a:solidFill>
                    <a:prstClr val="black"/>
                  </a:solidFill>
                  <a:latin typeface="Calibri"/>
                </a:rPr>
                <a:t>Xeon </a:t>
              </a:r>
              <a:r>
                <a:rPr lang="en-US" sz="1400" dirty="0" smtClean="0">
                  <a:solidFill>
                    <a:prstClr val="black"/>
                  </a:solidFill>
                  <a:latin typeface="Calibri"/>
                </a:rPr>
                <a:t>Phi™ </a:t>
              </a:r>
              <a:r>
                <a:rPr lang="en-US" sz="1400" dirty="0">
                  <a:solidFill>
                    <a:prstClr val="black"/>
                  </a:solidFill>
                  <a:latin typeface="Calibri"/>
                </a:rPr>
                <a:t>coprocessor hardware event counters related to prefetching</a:t>
              </a:r>
            </a:p>
          </p:txBody>
        </p:sp>
      </p:grpSp>
      <p:grpSp>
        <p:nvGrpSpPr>
          <p:cNvPr id="19" name="Group 18"/>
          <p:cNvGrpSpPr/>
          <p:nvPr/>
        </p:nvGrpSpPr>
        <p:grpSpPr>
          <a:xfrm>
            <a:off x="4536900" y="917652"/>
            <a:ext cx="4453300" cy="1906612"/>
            <a:chOff x="6129098" y="775973"/>
            <a:chExt cx="5937733" cy="2542150"/>
          </a:xfrm>
        </p:grpSpPr>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29098" y="775973"/>
              <a:ext cx="5937733" cy="1855104"/>
            </a:xfrm>
            <a:prstGeom prst="rect">
              <a:avLst/>
            </a:prstGeom>
          </p:spPr>
          <p:style>
            <a:lnRef idx="2">
              <a:schemeClr val="dk1"/>
            </a:lnRef>
            <a:fillRef idx="1">
              <a:schemeClr val="lt1"/>
            </a:fillRef>
            <a:effectRef idx="0">
              <a:schemeClr val="dk1"/>
            </a:effectRef>
            <a:fontRef idx="minor">
              <a:schemeClr val="dk1"/>
            </a:fontRef>
          </p:style>
        </p:pic>
        <p:sp>
          <p:nvSpPr>
            <p:cNvPr id="11" name="Rectangle 10"/>
            <p:cNvSpPr/>
            <p:nvPr/>
          </p:nvSpPr>
          <p:spPr>
            <a:xfrm>
              <a:off x="6129098" y="2620496"/>
              <a:ext cx="5937733" cy="6976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685783"/>
              <a:r>
                <a:rPr lang="en-US" sz="1400" dirty="0">
                  <a:solidFill>
                    <a:prstClr val="black"/>
                  </a:solidFill>
                  <a:latin typeface="Calibri"/>
                </a:rPr>
                <a:t>Formulation of prefetching metrics based on </a:t>
              </a:r>
              <a:r>
                <a:rPr lang="en-US" sz="1400" dirty="0" err="1">
                  <a:solidFill>
                    <a:prstClr val="black"/>
                  </a:solidFill>
                  <a:latin typeface="Calibri"/>
                </a:rPr>
                <a:t>VTune</a:t>
              </a:r>
              <a:r>
                <a:rPr lang="en-US" sz="1400" dirty="0">
                  <a:solidFill>
                    <a:prstClr val="black"/>
                  </a:solidFill>
                  <a:latin typeface="Calibri"/>
                </a:rPr>
                <a:t> counters</a:t>
              </a:r>
            </a:p>
          </p:txBody>
        </p:sp>
      </p:grpSp>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75996" y="3182877"/>
            <a:ext cx="5524624" cy="1496252"/>
          </a:xfrm>
          <a:prstGeom prst="rect">
            <a:avLst/>
          </a:prstGeom>
        </p:spPr>
      </p:pic>
      <p:sp>
        <p:nvSpPr>
          <p:cNvPr id="13" name="Rectangle 12"/>
          <p:cNvSpPr/>
          <p:nvPr/>
        </p:nvSpPr>
        <p:spPr>
          <a:xfrm>
            <a:off x="632782" y="3130132"/>
            <a:ext cx="1797728" cy="1604284"/>
          </a:xfrm>
          <a:prstGeom prst="rect">
            <a:avLst/>
          </a:prstGeom>
        </p:spPr>
        <p:txBody>
          <a:bodyPr wrap="square" lIns="68579" tIns="34289" rIns="68579" bIns="34289">
            <a:spAutoFit/>
          </a:bodyPr>
          <a:lstStyle/>
          <a:p>
            <a:pPr defTabSz="685783"/>
            <a:r>
              <a:rPr lang="en-US" sz="1400" dirty="0">
                <a:solidFill>
                  <a:prstClr val="black"/>
                </a:solidFill>
                <a:latin typeface="Calibri"/>
              </a:rPr>
              <a:t>Loop optimization report for Stream Triad showing the </a:t>
            </a:r>
            <a:r>
              <a:rPr lang="en-US" sz="1400" dirty="0" err="1">
                <a:solidFill>
                  <a:prstClr val="black"/>
                </a:solidFill>
                <a:latin typeface="Calibri"/>
              </a:rPr>
              <a:t>prefetch</a:t>
            </a:r>
            <a:r>
              <a:rPr lang="en-US" sz="1400" dirty="0">
                <a:solidFill>
                  <a:prstClr val="black"/>
                </a:solidFill>
                <a:latin typeface="Calibri"/>
              </a:rPr>
              <a:t> distances determined automatically by the compiler</a:t>
            </a:r>
          </a:p>
        </p:txBody>
      </p:sp>
      <p:sp>
        <p:nvSpPr>
          <p:cNvPr id="14" name="Right Brace 13"/>
          <p:cNvSpPr/>
          <p:nvPr/>
        </p:nvSpPr>
        <p:spPr>
          <a:xfrm>
            <a:off x="2317566" y="3151516"/>
            <a:ext cx="225886" cy="1496252"/>
          </a:xfrm>
          <a:prstGeom prst="rightBrace">
            <a:avLst/>
          </a:prstGeom>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algn="ctr" defTabSz="685783"/>
            <a:endParaRPr lang="en-US" sz="1400">
              <a:solidFill>
                <a:prstClr val="black"/>
              </a:solidFill>
              <a:latin typeface="Calibri"/>
            </a:endParaRPr>
          </a:p>
        </p:txBody>
      </p:sp>
      <p:sp>
        <p:nvSpPr>
          <p:cNvPr id="18" name="Rectangle 17"/>
          <p:cNvSpPr/>
          <p:nvPr/>
        </p:nvSpPr>
        <p:spPr>
          <a:xfrm>
            <a:off x="452763" y="3043635"/>
            <a:ext cx="7916662" cy="1662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403083721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57" y="180480"/>
            <a:ext cx="5416626" cy="334976"/>
          </a:xfrm>
        </p:spPr>
        <p:txBody>
          <a:bodyPr>
            <a:noAutofit/>
          </a:bodyPr>
          <a:lstStyle/>
          <a:p>
            <a:pPr>
              <a:lnSpc>
                <a:spcPct val="100000"/>
              </a:lnSpc>
            </a:pPr>
            <a:r>
              <a:rPr lang="en-US" sz="1800" b="1" dirty="0">
                <a:latin typeface="Verdana"/>
              </a:rPr>
              <a:t>SIMD functions via </a:t>
            </a:r>
            <a:r>
              <a:rPr lang="en-US" sz="1800" b="1" dirty="0" smtClean="0">
                <a:latin typeface="Verdana"/>
              </a:rPr>
              <a:t>OpenMP</a:t>
            </a:r>
            <a:r>
              <a:rPr lang="en-US" sz="1400" b="1" baseline="30000" dirty="0" smtClean="0">
                <a:solidFill>
                  <a:srgbClr val="A6A6A6"/>
                </a:solidFill>
                <a:latin typeface="Verdana"/>
              </a:rPr>
              <a:t>*</a:t>
            </a:r>
            <a:endParaRPr lang="en-US" sz="2000" b="1" baseline="30000" dirty="0">
              <a:solidFill>
                <a:srgbClr val="A6A6A6"/>
              </a:solidFill>
              <a:latin typeface="Verdana"/>
            </a:endParaRPr>
          </a:p>
        </p:txBody>
      </p:sp>
      <p:sp>
        <p:nvSpPr>
          <p:cNvPr id="8" name="Rectangle 7"/>
          <p:cNvSpPr/>
          <p:nvPr/>
        </p:nvSpPr>
        <p:spPr>
          <a:xfrm>
            <a:off x="171758" y="762921"/>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George M. Raskulinec, Evgeny Fiksman</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485923"/>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22</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559" y="162960"/>
            <a:ext cx="75749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6055" y="162960"/>
            <a:ext cx="759368" cy="959497"/>
          </a:xfrm>
          <a:prstGeom prst="rect">
            <a:avLst/>
          </a:prstGeom>
        </p:spPr>
      </p:pic>
      <p:sp>
        <p:nvSpPr>
          <p:cNvPr id="3" name="Rectangle 2"/>
          <p:cNvSpPr/>
          <p:nvPr/>
        </p:nvSpPr>
        <p:spPr>
          <a:xfrm>
            <a:off x="97530" y="1169581"/>
            <a:ext cx="4533551" cy="1577353"/>
          </a:xfrm>
          <a:prstGeom prst="rect">
            <a:avLst/>
          </a:prstGeom>
        </p:spPr>
        <p:txBody>
          <a:bodyPr wrap="square" lIns="68579" tIns="34289" rIns="68579" bIns="34289">
            <a:spAutoFit/>
          </a:bodyPr>
          <a:lstStyle/>
          <a:p>
            <a:pPr defTabSz="685783"/>
            <a:r>
              <a:rPr lang="en-US" sz="1400" dirty="0">
                <a:solidFill>
                  <a:prstClr val="black"/>
                </a:solidFill>
                <a:latin typeface="AdvP6975"/>
              </a:rPr>
              <a:t>High floating-point performance on Intel Xeon and </a:t>
            </a:r>
            <a:r>
              <a:rPr lang="en-US" sz="1400" dirty="0" smtClean="0">
                <a:solidFill>
                  <a:prstClr val="black"/>
                </a:solidFill>
                <a:latin typeface="AdvP6975"/>
              </a:rPr>
              <a:t>Intel® </a:t>
            </a:r>
            <a:r>
              <a:rPr lang="en-US" sz="1400" dirty="0">
                <a:solidFill>
                  <a:prstClr val="black"/>
                </a:solidFill>
                <a:latin typeface="AdvP6975"/>
              </a:rPr>
              <a:t>Xeon </a:t>
            </a:r>
            <a:r>
              <a:rPr lang="en-US" sz="1400" dirty="0" smtClean="0">
                <a:solidFill>
                  <a:prstClr val="black"/>
                </a:solidFill>
                <a:latin typeface="AdvP6975"/>
              </a:rPr>
              <a:t>Phi™ </a:t>
            </a:r>
            <a:r>
              <a:rPr lang="en-US" sz="1400" dirty="0">
                <a:solidFill>
                  <a:prstClr val="black"/>
                </a:solidFill>
                <a:latin typeface="AdvP6975"/>
              </a:rPr>
              <a:t>coprocessors can only be achieved through processor-specific vector instructions</a:t>
            </a:r>
          </a:p>
          <a:p>
            <a:pPr marL="214308" indent="-214308" defTabSz="685783">
              <a:buFont typeface="Arial" panose="020B0604020202020204" pitchFamily="34" charset="0"/>
              <a:buChar char="•"/>
            </a:pPr>
            <a:r>
              <a:rPr lang="en-US" sz="1400" dirty="0">
                <a:solidFill>
                  <a:prstClr val="black"/>
                </a:solidFill>
                <a:latin typeface="Calibri"/>
              </a:rPr>
              <a:t>The </a:t>
            </a:r>
            <a:r>
              <a:rPr lang="en-US" sz="1400" dirty="0" err="1">
                <a:solidFill>
                  <a:prstClr val="black"/>
                </a:solidFill>
                <a:latin typeface="Calibri"/>
              </a:rPr>
              <a:t>OpenMP</a:t>
            </a:r>
            <a:r>
              <a:rPr lang="en-US" sz="1400" dirty="0">
                <a:solidFill>
                  <a:prstClr val="black"/>
                </a:solidFill>
                <a:latin typeface="Calibri"/>
              </a:rPr>
              <a:t> SIMD directive explicitly tells the compiler to </a:t>
            </a:r>
            <a:r>
              <a:rPr lang="en-US" sz="1400" dirty="0" err="1">
                <a:solidFill>
                  <a:prstClr val="black"/>
                </a:solidFill>
                <a:latin typeface="Calibri"/>
              </a:rPr>
              <a:t>vectorize</a:t>
            </a:r>
            <a:r>
              <a:rPr lang="en-US" sz="1400" dirty="0">
                <a:solidFill>
                  <a:prstClr val="black"/>
                </a:solidFill>
                <a:latin typeface="Calibri"/>
              </a:rPr>
              <a:t> a loop</a:t>
            </a:r>
          </a:p>
          <a:p>
            <a:pPr marL="214308" indent="-214308" defTabSz="685783">
              <a:buFont typeface="Arial" panose="020B0604020202020204" pitchFamily="34" charset="0"/>
              <a:buChar char="•"/>
            </a:pPr>
            <a:r>
              <a:rPr lang="en-US" sz="1400" dirty="0">
                <a:solidFill>
                  <a:prstClr val="black"/>
                </a:solidFill>
                <a:latin typeface="Calibri"/>
              </a:rPr>
              <a:t>Even so, the compiler might need additional information about vector functions and destination architecture</a:t>
            </a: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690" y="2820479"/>
            <a:ext cx="3901985" cy="1782461"/>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34019" y="1253966"/>
            <a:ext cx="4135952" cy="3348972"/>
          </a:xfrm>
          <a:prstGeom prst="rect">
            <a:avLst/>
          </a:prstGeom>
        </p:spPr>
      </p:pic>
      <p:sp>
        <p:nvSpPr>
          <p:cNvPr id="12" name="Rectangle 11"/>
          <p:cNvSpPr/>
          <p:nvPr/>
        </p:nvSpPr>
        <p:spPr>
          <a:xfrm>
            <a:off x="4734018" y="4458771"/>
            <a:ext cx="4135952" cy="288539"/>
          </a:xfrm>
          <a:prstGeom prst="rect">
            <a:avLst/>
          </a:prstGeom>
        </p:spPr>
        <p:txBody>
          <a:bodyPr wrap="square" lIns="68579" tIns="34289" rIns="68579" bIns="34289">
            <a:spAutoFit/>
          </a:bodyPr>
          <a:lstStyle/>
          <a:p>
            <a:pPr algn="ctr" defTabSz="685783"/>
            <a:r>
              <a:rPr lang="en-US" sz="1400" dirty="0">
                <a:solidFill>
                  <a:prstClr val="black"/>
                </a:solidFill>
                <a:latin typeface="Calibri"/>
              </a:rPr>
              <a:t>Vectorization speedup summary</a:t>
            </a:r>
          </a:p>
        </p:txBody>
      </p:sp>
    </p:spTree>
    <p:extLst>
      <p:ext uri="{BB962C8B-B14F-4D97-AF65-F5344CB8AC3E}">
        <p14:creationId xmlns:p14="http://schemas.microsoft.com/office/powerpoint/2010/main" val="2781213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Supporting Multiple Vector Types In </a:t>
            </a:r>
            <a:r>
              <a:rPr lang="en-US" sz="2400" dirty="0" smtClean="0"/>
              <a:t>OpenMP</a:t>
            </a:r>
            <a:r>
              <a:rPr lang="en-US" sz="1800" baseline="30000" dirty="0" smtClean="0">
                <a:solidFill>
                  <a:srgbClr val="A6A6A6"/>
                </a:solidFill>
              </a:rPr>
              <a:t>*</a:t>
            </a:r>
            <a:endParaRPr lang="en-US" sz="2400" baseline="30000" dirty="0">
              <a:solidFill>
                <a:srgbClr val="A6A6A6"/>
              </a:solidFill>
            </a:endParaRPr>
          </a:p>
        </p:txBody>
      </p:sp>
      <p:sp>
        <p:nvSpPr>
          <p:cNvPr id="7" name="Rectangle 6"/>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757" y="561205"/>
            <a:ext cx="2857748" cy="2071868"/>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7610" y="1953858"/>
            <a:ext cx="3882882" cy="217872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054546" y="1676858"/>
            <a:ext cx="3882882" cy="288539"/>
          </a:xfrm>
          <a:prstGeom prst="rect">
            <a:avLst/>
          </a:prstGeom>
        </p:spPr>
        <p:txBody>
          <a:bodyPr wrap="square" lIns="68579" tIns="34289" rIns="68579" bIns="34289">
            <a:spAutoFit/>
          </a:bodyPr>
          <a:lstStyle/>
          <a:p>
            <a:pPr algn="ctr" defTabSz="685783"/>
            <a:r>
              <a:rPr lang="en-US" sz="1400" dirty="0">
                <a:solidFill>
                  <a:prstClr val="black"/>
                </a:solidFill>
                <a:latin typeface="Calibri"/>
              </a:rPr>
              <a:t>Using </a:t>
            </a:r>
            <a:r>
              <a:rPr lang="en-US" sz="1400" dirty="0" err="1">
                <a:solidFill>
                  <a:prstClr val="black"/>
                </a:solidFill>
                <a:latin typeface="Calibri"/>
              </a:rPr>
              <a:t>OpenMP</a:t>
            </a:r>
            <a:r>
              <a:rPr lang="en-US" sz="1400" dirty="0">
                <a:solidFill>
                  <a:prstClr val="black"/>
                </a:solidFill>
                <a:latin typeface="Calibri"/>
              </a:rPr>
              <a:t> to support multiple vector types</a:t>
            </a:r>
          </a:p>
        </p:txBody>
      </p:sp>
      <p:sp>
        <p:nvSpPr>
          <p:cNvPr id="6" name="TextBox 5"/>
          <p:cNvSpPr txBox="1"/>
          <p:nvPr/>
        </p:nvSpPr>
        <p:spPr>
          <a:xfrm>
            <a:off x="171757" y="2610261"/>
            <a:ext cx="2791166" cy="507830"/>
          </a:xfrm>
          <a:prstGeom prst="rect">
            <a:avLst/>
          </a:prstGeom>
          <a:noFill/>
        </p:spPr>
        <p:txBody>
          <a:bodyPr wrap="square" lIns="68579" tIns="34289" rIns="68579" bIns="34289" rtlCol="0">
            <a:spAutoFit/>
          </a:bodyPr>
          <a:lstStyle/>
          <a:p>
            <a:pPr algn="ctr" defTabSz="685783"/>
            <a:r>
              <a:rPr lang="en-US" sz="1400" dirty="0">
                <a:solidFill>
                  <a:prstClr val="black"/>
                </a:solidFill>
                <a:latin typeface="Calibri"/>
              </a:rPr>
              <a:t>Supported types in the </a:t>
            </a:r>
            <a:r>
              <a:rPr lang="en-US" sz="1400" dirty="0" smtClean="0">
                <a:solidFill>
                  <a:prstClr val="black"/>
                </a:solidFill>
                <a:latin typeface="Calibri"/>
              </a:rPr>
              <a:t>Intel® </a:t>
            </a:r>
            <a:r>
              <a:rPr lang="en-US" sz="1400" dirty="0">
                <a:solidFill>
                  <a:prstClr val="black"/>
                </a:solidFill>
                <a:latin typeface="Calibri"/>
              </a:rPr>
              <a:t>15.0 compilers</a:t>
            </a:r>
          </a:p>
        </p:txBody>
      </p:sp>
      <p:sp>
        <p:nvSpPr>
          <p:cNvPr id="8" name="Bent Arrow 7"/>
          <p:cNvSpPr/>
          <p:nvPr/>
        </p:nvSpPr>
        <p:spPr>
          <a:xfrm flipV="1">
            <a:off x="1544549" y="3060466"/>
            <a:ext cx="2596884" cy="559190"/>
          </a:xfrm>
          <a:prstGeom prst="bentArrow">
            <a:avLst/>
          </a:prstGeom>
        </p:spPr>
        <p:style>
          <a:lnRef idx="1">
            <a:schemeClr val="accent1"/>
          </a:lnRef>
          <a:fillRef idx="2">
            <a:schemeClr val="accent1"/>
          </a:fillRef>
          <a:effectRef idx="1">
            <a:schemeClr val="accent1"/>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Tree>
    <p:extLst>
      <p:ext uri="{BB962C8B-B14F-4D97-AF65-F5344CB8AC3E}">
        <p14:creationId xmlns:p14="http://schemas.microsoft.com/office/powerpoint/2010/main" val="20967350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Supporting Vector Functions In </a:t>
            </a:r>
            <a:r>
              <a:rPr lang="en-US" sz="2400" dirty="0" smtClean="0"/>
              <a:t>OpenMP</a:t>
            </a:r>
            <a:r>
              <a:rPr lang="en-US" sz="1800" baseline="30000" dirty="0" smtClean="0">
                <a:solidFill>
                  <a:srgbClr val="A6A6A6"/>
                </a:solidFill>
              </a:rPr>
              <a:t>*</a:t>
            </a:r>
            <a:endParaRPr lang="en-US" sz="2400" baseline="30000" dirty="0">
              <a:solidFill>
                <a:srgbClr val="A6A6A6"/>
              </a:solidFill>
            </a:endParaRPr>
          </a:p>
        </p:txBody>
      </p:sp>
      <p:sp>
        <p:nvSpPr>
          <p:cNvPr id="6" name="Rectangle 5"/>
          <p:cNvSpPr/>
          <p:nvPr/>
        </p:nvSpPr>
        <p:spPr>
          <a:xfrm>
            <a:off x="91809" y="545549"/>
            <a:ext cx="5088312" cy="1604284"/>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defTabSz="685783"/>
            <a:r>
              <a:rPr lang="en-US" sz="1400" dirty="0">
                <a:solidFill>
                  <a:prstClr val="black"/>
                </a:solidFill>
                <a:latin typeface="Calibri"/>
              </a:rPr>
              <a:t>Calling an SIMD-enabled function from within a vector loop means that multiple consecutive instances of the function execute in parallel</a:t>
            </a:r>
          </a:p>
          <a:p>
            <a:pPr defTabSz="685783"/>
            <a:endParaRPr lang="en-US" sz="1400" dirty="0">
              <a:solidFill>
                <a:prstClr val="black"/>
              </a:solidFill>
              <a:latin typeface="Calibri"/>
            </a:endParaRPr>
          </a:p>
          <a:p>
            <a:pPr defTabSz="685783"/>
            <a:r>
              <a:rPr lang="en-US" sz="1400" dirty="0">
                <a:solidFill>
                  <a:prstClr val="black"/>
                </a:solidFill>
                <a:latin typeface="Calibri"/>
              </a:rPr>
              <a:t>The </a:t>
            </a:r>
            <a:r>
              <a:rPr lang="en-US" sz="1400" dirty="0" err="1">
                <a:solidFill>
                  <a:prstClr val="black"/>
                </a:solidFill>
                <a:latin typeface="Calibri"/>
              </a:rPr>
              <a:t>OpenMP</a:t>
            </a:r>
            <a:r>
              <a:rPr lang="en-US" sz="1400" dirty="0">
                <a:solidFill>
                  <a:prstClr val="black"/>
                </a:solidFill>
                <a:latin typeface="Calibri"/>
              </a:rPr>
              <a:t> 4.0 syntax for an SIMD-enabled function is:</a:t>
            </a:r>
          </a:p>
          <a:p>
            <a:pPr marL="214308" indent="-214308" defTabSz="685783">
              <a:buFont typeface="Arial" panose="020B0604020202020204" pitchFamily="34" charset="0"/>
              <a:buChar char="•"/>
            </a:pPr>
            <a:r>
              <a:rPr lang="en-US" sz="1400" dirty="0">
                <a:solidFill>
                  <a:prstClr val="black"/>
                </a:solidFill>
                <a:latin typeface="Calibri"/>
              </a:rPr>
              <a:t>C/C++: #pragma </a:t>
            </a:r>
            <a:r>
              <a:rPr lang="en-US" sz="1400" dirty="0" err="1">
                <a:solidFill>
                  <a:prstClr val="black"/>
                </a:solidFill>
                <a:latin typeface="Calibri"/>
              </a:rPr>
              <a:t>omp</a:t>
            </a:r>
            <a:r>
              <a:rPr lang="en-US" sz="1400" dirty="0">
                <a:solidFill>
                  <a:prstClr val="black"/>
                </a:solidFill>
                <a:latin typeface="Calibri"/>
              </a:rPr>
              <a:t> declare </a:t>
            </a:r>
            <a:r>
              <a:rPr lang="en-US" sz="1400" dirty="0" err="1">
                <a:solidFill>
                  <a:prstClr val="black"/>
                </a:solidFill>
                <a:latin typeface="Calibri"/>
              </a:rPr>
              <a:t>simd</a:t>
            </a:r>
            <a:r>
              <a:rPr lang="en-US" sz="1400" dirty="0">
                <a:solidFill>
                  <a:prstClr val="black"/>
                </a:solidFill>
                <a:latin typeface="Calibri"/>
              </a:rPr>
              <a:t> [clauses]</a:t>
            </a:r>
          </a:p>
          <a:p>
            <a:pPr marL="214308" indent="-214308" defTabSz="685783">
              <a:buFont typeface="Arial" panose="020B0604020202020204" pitchFamily="34" charset="0"/>
              <a:buChar char="•"/>
            </a:pPr>
            <a:r>
              <a:rPr lang="en-US" sz="1400" dirty="0">
                <a:solidFill>
                  <a:prstClr val="black"/>
                </a:solidFill>
                <a:latin typeface="Calibri"/>
              </a:rPr>
              <a:t>Fortran: !$</a:t>
            </a:r>
            <a:r>
              <a:rPr lang="en-US" sz="1400" dirty="0" err="1">
                <a:solidFill>
                  <a:prstClr val="black"/>
                </a:solidFill>
                <a:latin typeface="Calibri"/>
              </a:rPr>
              <a:t>omp</a:t>
            </a:r>
            <a:r>
              <a:rPr lang="en-US" sz="1400" dirty="0">
                <a:solidFill>
                  <a:prstClr val="black"/>
                </a:solidFill>
                <a:latin typeface="Calibri"/>
              </a:rPr>
              <a:t> declare </a:t>
            </a:r>
            <a:r>
              <a:rPr lang="en-US" sz="1400" dirty="0" err="1">
                <a:solidFill>
                  <a:prstClr val="black"/>
                </a:solidFill>
                <a:latin typeface="Calibri"/>
              </a:rPr>
              <a:t>simd</a:t>
            </a:r>
            <a:r>
              <a:rPr lang="en-US" sz="1400" dirty="0">
                <a:solidFill>
                  <a:prstClr val="black"/>
                </a:solidFill>
                <a:latin typeface="Calibri"/>
              </a:rPr>
              <a:t> [clauses]</a:t>
            </a:r>
          </a:p>
        </p:txBody>
      </p:sp>
      <p:grpSp>
        <p:nvGrpSpPr>
          <p:cNvPr id="14" name="Group 13"/>
          <p:cNvGrpSpPr/>
          <p:nvPr/>
        </p:nvGrpSpPr>
        <p:grpSpPr>
          <a:xfrm>
            <a:off x="695909" y="2115329"/>
            <a:ext cx="7397728" cy="582563"/>
            <a:chOff x="923278" y="3138812"/>
            <a:chExt cx="9863637" cy="776750"/>
          </a:xfrm>
        </p:grpSpPr>
        <p:sp>
          <p:nvSpPr>
            <p:cNvPr id="10" name="Rectangle 9"/>
            <p:cNvSpPr/>
            <p:nvPr/>
          </p:nvSpPr>
          <p:spPr>
            <a:xfrm>
              <a:off x="923278" y="3138812"/>
              <a:ext cx="9863637" cy="6976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685783"/>
              <a:r>
                <a:rPr lang="en-US" sz="1400" dirty="0">
                  <a:solidFill>
                    <a:prstClr val="black"/>
                  </a:solidFill>
                  <a:latin typeface="Calibri Light" panose="020F0302020204030204" pitchFamily="34" charset="0"/>
                </a:rPr>
                <a:t>remark #15397: Suitable vector variant of function ’</a:t>
              </a:r>
              <a:r>
                <a:rPr lang="en-US" sz="1400" dirty="0" err="1">
                  <a:solidFill>
                    <a:prstClr val="black"/>
                  </a:solidFill>
                  <a:latin typeface="Calibri Light" panose="020F0302020204030204" pitchFamily="34" charset="0"/>
                </a:rPr>
                <a:t>FindPosition</a:t>
              </a:r>
              <a:r>
                <a:rPr lang="en-US" sz="1400" dirty="0">
                  <a:solidFill>
                    <a:prstClr val="black"/>
                  </a:solidFill>
                  <a:latin typeface="Calibri Light" panose="020F0302020204030204" pitchFamily="34" charset="0"/>
                </a:rPr>
                <a:t>’ was not found [</a:t>
              </a:r>
              <a:r>
                <a:rPr lang="en-US" sz="1400" dirty="0" err="1">
                  <a:solidFill>
                    <a:prstClr val="black"/>
                  </a:solidFill>
                  <a:latin typeface="Calibri Light" panose="020F0302020204030204" pitchFamily="34" charset="0"/>
                </a:rPr>
                <a:t>interpolate.c</a:t>
              </a:r>
              <a:r>
                <a:rPr lang="en-US" sz="1400" dirty="0">
                  <a:solidFill>
                    <a:prstClr val="black"/>
                  </a:solidFill>
                  <a:latin typeface="Calibri Light" panose="020F0302020204030204" pitchFamily="34" charset="0"/>
                </a:rPr>
                <a:t>(16,15) ]</a:t>
              </a:r>
            </a:p>
          </p:txBody>
        </p:sp>
        <p:sp>
          <p:nvSpPr>
            <p:cNvPr id="11" name="Rectangle 10"/>
            <p:cNvSpPr/>
            <p:nvPr/>
          </p:nvSpPr>
          <p:spPr>
            <a:xfrm>
              <a:off x="923278" y="3505193"/>
              <a:ext cx="9863637" cy="4103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defTabSz="685783"/>
              <a:r>
                <a:rPr lang="en-US" sz="1400" b="1" dirty="0">
                  <a:solidFill>
                    <a:prstClr val="black"/>
                  </a:solidFill>
                  <a:latin typeface="Calibri"/>
                </a:rPr>
                <a:t>Problem</a:t>
              </a:r>
              <a:r>
                <a:rPr lang="en-US" sz="1400" dirty="0">
                  <a:solidFill>
                    <a:prstClr val="black"/>
                  </a:solidFill>
                  <a:latin typeface="Calibri"/>
                </a:rPr>
                <a:t>: the compiler could not find a suitable vector version of the function “</a:t>
              </a:r>
              <a:r>
                <a:rPr lang="en-US" sz="1400" dirty="0" err="1">
                  <a:solidFill>
                    <a:prstClr val="black"/>
                  </a:solidFill>
                  <a:latin typeface="Calibri"/>
                </a:rPr>
                <a:t>FindPosition</a:t>
              </a:r>
              <a:r>
                <a:rPr lang="en-US" sz="1400" dirty="0">
                  <a:solidFill>
                    <a:prstClr val="black"/>
                  </a:solidFill>
                  <a:latin typeface="Calibri"/>
                </a:rPr>
                <a:t>()”</a:t>
              </a:r>
            </a:p>
          </p:txBody>
        </p:sp>
      </p:grpSp>
      <p:grpSp>
        <p:nvGrpSpPr>
          <p:cNvPr id="16" name="Group 15"/>
          <p:cNvGrpSpPr/>
          <p:nvPr/>
        </p:nvGrpSpPr>
        <p:grpSpPr>
          <a:xfrm>
            <a:off x="3781888" y="2921144"/>
            <a:ext cx="4367234" cy="1982952"/>
            <a:chOff x="5042515" y="3894859"/>
            <a:chExt cx="5822979" cy="2643936"/>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2515" y="4541190"/>
              <a:ext cx="5822979" cy="1997605"/>
            </a:xfrm>
            <a:prstGeom prst="rect">
              <a:avLst/>
            </a:prstGeom>
          </p:spPr>
          <p:style>
            <a:lnRef idx="2">
              <a:schemeClr val="dk1"/>
            </a:lnRef>
            <a:fillRef idx="1">
              <a:schemeClr val="lt1"/>
            </a:fillRef>
            <a:effectRef idx="0">
              <a:schemeClr val="dk1"/>
            </a:effectRef>
            <a:fontRef idx="minor">
              <a:schemeClr val="dk1"/>
            </a:fontRef>
          </p:style>
        </p:pic>
        <p:sp>
          <p:nvSpPr>
            <p:cNvPr id="15" name="Rectangle 14"/>
            <p:cNvSpPr/>
            <p:nvPr/>
          </p:nvSpPr>
          <p:spPr>
            <a:xfrm>
              <a:off x="5042515" y="3894859"/>
              <a:ext cx="5822979" cy="6976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685783"/>
              <a:r>
                <a:rPr lang="en-US" sz="1400" b="1" dirty="0">
                  <a:solidFill>
                    <a:prstClr val="black"/>
                  </a:solidFill>
                  <a:latin typeface="Calibri"/>
                </a:rPr>
                <a:t>Solution</a:t>
              </a:r>
              <a:r>
                <a:rPr lang="en-US" sz="1400" dirty="0">
                  <a:solidFill>
                    <a:prstClr val="black"/>
                  </a:solidFill>
                  <a:latin typeface="Calibri"/>
                </a:rPr>
                <a:t>: Identify Interpolate() and </a:t>
              </a:r>
              <a:r>
                <a:rPr lang="en-US" sz="1400" dirty="0" err="1">
                  <a:solidFill>
                    <a:prstClr val="black"/>
                  </a:solidFill>
                  <a:latin typeface="Calibri"/>
                </a:rPr>
                <a:t>FindPosition</a:t>
              </a:r>
              <a:r>
                <a:rPr lang="en-US" sz="1400" dirty="0">
                  <a:solidFill>
                    <a:prstClr val="black"/>
                  </a:solidFill>
                  <a:latin typeface="Calibri"/>
                </a:rPr>
                <a:t>() as a SIMD enabled functions in the function declaration.</a:t>
              </a:r>
            </a:p>
          </p:txBody>
        </p:sp>
      </p:grpSp>
      <p:sp>
        <p:nvSpPr>
          <p:cNvPr id="17" name="Bent Arrow 16"/>
          <p:cNvSpPr/>
          <p:nvPr/>
        </p:nvSpPr>
        <p:spPr>
          <a:xfrm flipV="1">
            <a:off x="276910" y="2149832"/>
            <a:ext cx="418998" cy="327037"/>
          </a:xfrm>
          <a:prstGeom prst="bentArrow">
            <a:avLst/>
          </a:prstGeom>
        </p:spPr>
        <p:style>
          <a:lnRef idx="1">
            <a:schemeClr val="accent1"/>
          </a:lnRef>
          <a:fillRef idx="2">
            <a:schemeClr val="accent1"/>
          </a:fillRef>
          <a:effectRef idx="1">
            <a:schemeClr val="accent1"/>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
        <p:nvSpPr>
          <p:cNvPr id="18" name="Bent Arrow 17"/>
          <p:cNvSpPr/>
          <p:nvPr/>
        </p:nvSpPr>
        <p:spPr>
          <a:xfrm flipV="1">
            <a:off x="3429001" y="2672775"/>
            <a:ext cx="352886" cy="1362127"/>
          </a:xfrm>
          <a:prstGeom prst="bentArrow">
            <a:avLst/>
          </a:prstGeom>
        </p:spPr>
        <p:style>
          <a:lnRef idx="1">
            <a:schemeClr val="accent1"/>
          </a:lnRef>
          <a:fillRef idx="2">
            <a:schemeClr val="accent1"/>
          </a:fillRef>
          <a:effectRef idx="1">
            <a:schemeClr val="accent1"/>
          </a:effectRef>
          <a:fontRef idx="minor">
            <a:schemeClr val="dk1"/>
          </a:fontRef>
        </p:style>
        <p:txBody>
          <a:bodyPr lIns="68579" tIns="34289" rIns="68579" bIns="34289" rtlCol="0" anchor="ctr"/>
          <a:lstStyle/>
          <a:p>
            <a:pPr algn="ctr" defTabSz="685783"/>
            <a:endParaRPr lang="en-US" sz="1400">
              <a:solidFill>
                <a:prstClr val="black"/>
              </a:solidFill>
              <a:latin typeface="Calibri"/>
            </a:endParaRPr>
          </a:p>
        </p:txBody>
      </p:sp>
    </p:spTree>
    <p:extLst>
      <p:ext uri="{BB962C8B-B14F-4D97-AF65-F5344CB8AC3E}">
        <p14:creationId xmlns:p14="http://schemas.microsoft.com/office/powerpoint/2010/main" val="53393219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4" y="91466"/>
            <a:ext cx="5416626" cy="642707"/>
          </a:xfrm>
        </p:spPr>
        <p:txBody>
          <a:bodyPr>
            <a:noAutofit/>
          </a:bodyPr>
          <a:lstStyle/>
          <a:p>
            <a:pPr>
              <a:lnSpc>
                <a:spcPct val="100000"/>
              </a:lnSpc>
            </a:pPr>
            <a:r>
              <a:rPr lang="en-US" sz="1800" b="1" dirty="0">
                <a:latin typeface="Verdana"/>
              </a:rPr>
              <a:t>Vectorization Advice</a:t>
            </a:r>
            <a:br>
              <a:rPr lang="en-US" sz="1800" b="1" dirty="0">
                <a:latin typeface="Verdana"/>
              </a:rPr>
            </a:br>
            <a:endParaRPr lang="en-US" sz="2000" b="1" dirty="0">
              <a:latin typeface="Verdana"/>
            </a:endParaRPr>
          </a:p>
        </p:txBody>
      </p:sp>
      <p:sp>
        <p:nvSpPr>
          <p:cNvPr id="8" name="Rectangle 7"/>
          <p:cNvSpPr/>
          <p:nvPr/>
        </p:nvSpPr>
        <p:spPr>
          <a:xfrm>
            <a:off x="150092" y="579062"/>
            <a:ext cx="5572618" cy="471411"/>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Michael Seaton, Luke Mason, Zakhar A. Matveev, Stephen Blair-Chappell</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47115" y="365709"/>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23</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2365" y="162960"/>
            <a:ext cx="755627"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30968" y="156760"/>
            <a:ext cx="75562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85489" y="159860"/>
            <a:ext cx="755627" cy="9594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41116" y="162960"/>
            <a:ext cx="757497" cy="959497"/>
          </a:xfrm>
          <a:prstGeom prst="rect">
            <a:avLst/>
          </a:prstGeom>
        </p:spPr>
      </p:pic>
      <p:sp>
        <p:nvSpPr>
          <p:cNvPr id="3" name="Rectangle 2"/>
          <p:cNvSpPr/>
          <p:nvPr/>
        </p:nvSpPr>
        <p:spPr>
          <a:xfrm>
            <a:off x="315725" y="1226004"/>
            <a:ext cx="5656640" cy="1792797"/>
          </a:xfrm>
          <a:prstGeom prst="rect">
            <a:avLst/>
          </a:prstGeom>
        </p:spPr>
        <p:txBody>
          <a:bodyPr wrap="square" lIns="68579" tIns="34289" rIns="68579" bIns="34289">
            <a:spAutoFit/>
          </a:bodyPr>
          <a:lstStyle/>
          <a:p>
            <a:pPr defTabSz="685783"/>
            <a:r>
              <a:rPr lang="en-US" sz="1400" dirty="0">
                <a:solidFill>
                  <a:prstClr val="black"/>
                </a:solidFill>
                <a:latin typeface="AdvP6975"/>
              </a:rPr>
              <a:t>Use the new </a:t>
            </a:r>
            <a:r>
              <a:rPr lang="en-US" sz="1400" dirty="0" smtClean="0">
                <a:solidFill>
                  <a:prstClr val="black"/>
                </a:solidFill>
                <a:latin typeface="AdvP6975"/>
              </a:rPr>
              <a:t>Intel® </a:t>
            </a:r>
            <a:r>
              <a:rPr lang="en-US" sz="600" dirty="0" smtClean="0">
                <a:solidFill>
                  <a:prstClr val="black"/>
                </a:solidFill>
                <a:latin typeface="AdvTT5843c571"/>
              </a:rPr>
              <a:t> </a:t>
            </a:r>
            <a:r>
              <a:rPr lang="en-US" sz="1400" dirty="0">
                <a:solidFill>
                  <a:prstClr val="black"/>
                </a:solidFill>
                <a:latin typeface="AdvP6975"/>
              </a:rPr>
              <a:t>Vectorization Advisor to optimize your code It supports a three-step approach assisting in vectorization:</a:t>
            </a:r>
          </a:p>
          <a:p>
            <a:pPr marL="257168" indent="-257168" defTabSz="685783">
              <a:buFont typeface="+mj-lt"/>
              <a:buAutoNum type="arabicPeriod"/>
            </a:pPr>
            <a:r>
              <a:rPr lang="en-US" sz="1400" dirty="0">
                <a:solidFill>
                  <a:prstClr val="black"/>
                </a:solidFill>
                <a:latin typeface="AdvP6975"/>
              </a:rPr>
              <a:t>profile and diagnose</a:t>
            </a:r>
          </a:p>
          <a:p>
            <a:pPr marL="257168" indent="-257168" defTabSz="685783">
              <a:buFont typeface="+mj-lt"/>
              <a:buAutoNum type="arabicPeriod"/>
            </a:pPr>
            <a:r>
              <a:rPr lang="en-US" sz="1400" dirty="0">
                <a:solidFill>
                  <a:prstClr val="black"/>
                </a:solidFill>
                <a:latin typeface="AdvP6975"/>
              </a:rPr>
              <a:t>analyze and advise (trip counts, dependencies, memory access patterns, snapshot comparisons</a:t>
            </a:r>
          </a:p>
          <a:p>
            <a:pPr marL="257168" indent="-257168" defTabSz="685783">
              <a:buFont typeface="+mj-lt"/>
              <a:buAutoNum type="arabicPeriod"/>
            </a:pPr>
            <a:r>
              <a:rPr lang="en-US" sz="1400" dirty="0">
                <a:solidFill>
                  <a:prstClr val="black"/>
                </a:solidFill>
                <a:latin typeface="AdvP6975"/>
              </a:rPr>
              <a:t>make code changes, recompile, and repeat</a:t>
            </a:r>
          </a:p>
          <a:p>
            <a:pPr defTabSz="685783"/>
            <a:endParaRPr lang="en-US" sz="1400" dirty="0">
              <a:solidFill>
                <a:prstClr val="black"/>
              </a:solidFill>
              <a:latin typeface="AdvP6975"/>
            </a:endParaRPr>
          </a:p>
          <a:p>
            <a:pPr defTabSz="685783"/>
            <a:endParaRPr lang="en-US" sz="1400" dirty="0">
              <a:solidFill>
                <a:prstClr val="black"/>
              </a:solidFill>
              <a:latin typeface="Calibri"/>
            </a:endParaRPr>
          </a:p>
        </p:txBody>
      </p:sp>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0978" y="2672935"/>
            <a:ext cx="1920599" cy="1917931"/>
          </a:xfrm>
          <a:prstGeom prst="rect">
            <a:avLst/>
          </a:prstGeom>
        </p:spPr>
      </p:pic>
      <p:grpSp>
        <p:nvGrpSpPr>
          <p:cNvPr id="16" name="Group 15"/>
          <p:cNvGrpSpPr/>
          <p:nvPr/>
        </p:nvGrpSpPr>
        <p:grpSpPr>
          <a:xfrm>
            <a:off x="3355761" y="2605908"/>
            <a:ext cx="5642852" cy="2001416"/>
            <a:chOff x="4474346" y="3401696"/>
            <a:chExt cx="7523803" cy="2668554"/>
          </a:xfrm>
        </p:grpSpPr>
        <p:grpSp>
          <p:nvGrpSpPr>
            <p:cNvPr id="13" name="Group 12"/>
            <p:cNvGrpSpPr/>
            <p:nvPr/>
          </p:nvGrpSpPr>
          <p:grpSpPr>
            <a:xfrm>
              <a:off x="4474346" y="4048026"/>
              <a:ext cx="7523803" cy="2022224"/>
              <a:chOff x="4934483" y="4522392"/>
              <a:chExt cx="7063666" cy="1563165"/>
            </a:xfrm>
          </p:grpSpPr>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934483" y="4522392"/>
                <a:ext cx="7063666" cy="1245952"/>
              </a:xfrm>
              <a:prstGeom prst="rect">
                <a:avLst/>
              </a:prstGeom>
            </p:spPr>
            <p:style>
              <a:lnRef idx="2">
                <a:schemeClr val="dk1"/>
              </a:lnRef>
              <a:fillRef idx="1">
                <a:schemeClr val="lt1"/>
              </a:fillRef>
              <a:effectRef idx="0">
                <a:schemeClr val="dk1"/>
              </a:effectRef>
              <a:fontRef idx="minor">
                <a:schemeClr val="dk1"/>
              </a:fontRef>
            </p:style>
          </p:pic>
          <p:sp>
            <p:nvSpPr>
              <p:cNvPr id="12" name="Rectangle 11"/>
              <p:cNvSpPr/>
              <p:nvPr/>
            </p:nvSpPr>
            <p:spPr>
              <a:xfrm>
                <a:off x="4934483" y="5768344"/>
                <a:ext cx="7063666" cy="317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defTabSz="685783"/>
                <a:r>
                  <a:rPr lang="en-US" sz="1400" dirty="0">
                    <a:solidFill>
                      <a:prstClr val="black"/>
                    </a:solidFill>
                    <a:latin typeface="Calibri"/>
                  </a:rPr>
                  <a:t>Sample speedup from Vectorization Advisor Tips</a:t>
                </a:r>
              </a:p>
            </p:txBody>
          </p:sp>
        </p:grpSp>
        <p:sp>
          <p:nvSpPr>
            <p:cNvPr id="15" name="Rectangle 14"/>
            <p:cNvSpPr/>
            <p:nvPr/>
          </p:nvSpPr>
          <p:spPr>
            <a:xfrm>
              <a:off x="4474346" y="3401696"/>
              <a:ext cx="7523803" cy="6976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defTabSz="685783"/>
              <a:r>
                <a:rPr lang="en-US" sz="1400" dirty="0">
                  <a:solidFill>
                    <a:prstClr val="black"/>
                  </a:solidFill>
                  <a:latin typeface="Calibri"/>
                </a:rPr>
                <a:t>Example used the DL_MESO Lattice Boltzmann equation (LBE) code from Daresbury Labs </a:t>
              </a:r>
              <a:r>
                <a:rPr lang="en-US" sz="1400" dirty="0">
                  <a:solidFill>
                    <a:prstClr val="black"/>
                  </a:solidFill>
                  <a:latin typeface="Calibri"/>
                  <a:hlinkClick r:id="rId10"/>
                </a:rPr>
                <a:t>http://www.ccp5.ac.uk/DL_MESO/</a:t>
              </a:r>
              <a:r>
                <a:rPr lang="en-US" sz="1400" dirty="0">
                  <a:solidFill>
                    <a:prstClr val="black"/>
                  </a:solidFill>
                  <a:latin typeface="Calibri"/>
                </a:rPr>
                <a:t> </a:t>
              </a:r>
            </a:p>
          </p:txBody>
        </p:sp>
      </p:grpSp>
    </p:spTree>
    <p:extLst>
      <p:ext uri="{BB962C8B-B14F-4D97-AF65-F5344CB8AC3E}">
        <p14:creationId xmlns:p14="http://schemas.microsoft.com/office/powerpoint/2010/main" val="276612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Vector Advisor Visualization and Peel Loop Analysis</a:t>
            </a:r>
          </a:p>
        </p:txBody>
      </p:sp>
      <p:grpSp>
        <p:nvGrpSpPr>
          <p:cNvPr id="5" name="Group 4"/>
          <p:cNvGrpSpPr/>
          <p:nvPr/>
        </p:nvGrpSpPr>
        <p:grpSpPr>
          <a:xfrm>
            <a:off x="231828" y="721037"/>
            <a:ext cx="2980400" cy="2447389"/>
            <a:chOff x="308530" y="869203"/>
            <a:chExt cx="5542574" cy="4680423"/>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530" y="869203"/>
              <a:ext cx="5542574" cy="3267791"/>
            </a:xfrm>
            <a:prstGeom prst="rect">
              <a:avLst/>
            </a:prstGeom>
          </p:spPr>
        </p:pic>
        <p:sp>
          <p:nvSpPr>
            <p:cNvPr id="4" name="Rectangle 3"/>
            <p:cNvSpPr/>
            <p:nvPr/>
          </p:nvSpPr>
          <p:spPr>
            <a:xfrm>
              <a:off x="308530" y="4136994"/>
              <a:ext cx="5542574" cy="1412632"/>
            </a:xfrm>
            <a:prstGeom prst="rect">
              <a:avLst/>
            </a:prstGeom>
          </p:spPr>
          <p:txBody>
            <a:bodyPr wrap="square">
              <a:spAutoFit/>
            </a:bodyPr>
            <a:lstStyle/>
            <a:p>
              <a:pPr algn="ctr" defTabSz="685783"/>
              <a:r>
                <a:rPr lang="en-US" sz="1400" dirty="0">
                  <a:solidFill>
                    <a:prstClr val="black"/>
                  </a:solidFill>
                  <a:latin typeface="Calibri"/>
                </a:rPr>
                <a:t>The Visual Advisor will embed compiler diagnostics in the code (yellow regions)</a:t>
              </a:r>
            </a:p>
          </p:txBody>
        </p:sp>
      </p:grpSp>
      <p:grpSp>
        <p:nvGrpSpPr>
          <p:cNvPr id="12" name="Group 11"/>
          <p:cNvGrpSpPr/>
          <p:nvPr/>
        </p:nvGrpSpPr>
        <p:grpSpPr>
          <a:xfrm>
            <a:off x="3402367" y="585927"/>
            <a:ext cx="5410940" cy="4379297"/>
            <a:chOff x="4396336" y="634759"/>
            <a:chExt cx="7354740" cy="5985538"/>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59628" y="928888"/>
              <a:ext cx="7028156" cy="27819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96336" y="3790765"/>
              <a:ext cx="7354740" cy="2829532"/>
            </a:xfrm>
            <a:prstGeom prst="rect">
              <a:avLst/>
            </a:prstGeom>
          </p:spPr>
        </p:pic>
        <p:sp>
          <p:nvSpPr>
            <p:cNvPr id="9" name="TextBox 8"/>
            <p:cNvSpPr txBox="1"/>
            <p:nvPr/>
          </p:nvSpPr>
          <p:spPr>
            <a:xfrm>
              <a:off x="4604616" y="634759"/>
              <a:ext cx="7028155" cy="420664"/>
            </a:xfrm>
            <a:prstGeom prst="rect">
              <a:avLst/>
            </a:prstGeom>
            <a:noFill/>
          </p:spPr>
          <p:txBody>
            <a:bodyPr wrap="square" rtlCol="0">
              <a:spAutoFit/>
            </a:bodyPr>
            <a:lstStyle/>
            <a:p>
              <a:pPr algn="ctr" defTabSz="685783"/>
              <a:r>
                <a:rPr lang="en-US" sz="1400" dirty="0">
                  <a:solidFill>
                    <a:prstClr val="black"/>
                  </a:solidFill>
                  <a:latin typeface="Calibri"/>
                </a:rPr>
                <a:t>Find data padding issue that result in peel loop inefficiencies</a:t>
              </a:r>
            </a:p>
          </p:txBody>
        </p:sp>
      </p:grpSp>
      <p:sp>
        <p:nvSpPr>
          <p:cNvPr id="17" name="Oval 16"/>
          <p:cNvSpPr/>
          <p:nvPr/>
        </p:nvSpPr>
        <p:spPr>
          <a:xfrm>
            <a:off x="3289178" y="2729884"/>
            <a:ext cx="2137299" cy="3734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
        <p:nvSpPr>
          <p:cNvPr id="18" name="Line Callout 2 17"/>
          <p:cNvSpPr/>
          <p:nvPr/>
        </p:nvSpPr>
        <p:spPr>
          <a:xfrm flipH="1">
            <a:off x="91810" y="3414196"/>
            <a:ext cx="2714557" cy="1431523"/>
          </a:xfrm>
          <a:prstGeom prst="borderCallout2">
            <a:avLst>
              <a:gd name="adj1" fmla="val 18750"/>
              <a:gd name="adj2" fmla="val -419"/>
              <a:gd name="adj3" fmla="val 18750"/>
              <a:gd name="adj4" fmla="val -11639"/>
              <a:gd name="adj5" fmla="val -31196"/>
              <a:gd name="adj6" fmla="val -20087"/>
            </a:avLst>
          </a:pr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lIns="68579" tIns="34289" rIns="68579" bIns="34289" rtlCol="0" anchor="ctr"/>
          <a:lstStyle/>
          <a:p>
            <a:pPr algn="ctr" defTabSz="685783"/>
            <a:r>
              <a:rPr lang="en-US" sz="1400" dirty="0">
                <a:solidFill>
                  <a:prstClr val="black"/>
                </a:solidFill>
                <a:latin typeface="Calibri"/>
              </a:rPr>
              <a:t>It will also provide advice</a:t>
            </a:r>
          </a:p>
          <a:p>
            <a:pPr algn="ctr" defTabSz="685783"/>
            <a:r>
              <a:rPr lang="en-US" sz="1400" dirty="0">
                <a:solidFill>
                  <a:prstClr val="black"/>
                </a:solidFill>
                <a:latin typeface="Calibri"/>
              </a:rPr>
              <a:t>Here the advisor notes “</a:t>
            </a:r>
            <a:r>
              <a:rPr lang="en-US" sz="1400" b="1" dirty="0">
                <a:solidFill>
                  <a:prstClr val="black"/>
                </a:solidFill>
                <a:latin typeface="Calibri"/>
              </a:rPr>
              <a:t>Issue: Ineffective peeled remainder loop(s) present</a:t>
            </a:r>
            <a:r>
              <a:rPr lang="en-US" sz="1400" dirty="0">
                <a:solidFill>
                  <a:prstClr val="black"/>
                </a:solidFill>
                <a:latin typeface="Calibri"/>
              </a:rPr>
              <a:t>”</a:t>
            </a:r>
          </a:p>
          <a:p>
            <a:pPr algn="ctr" defTabSz="685783"/>
            <a:endParaRPr lang="en-US" sz="1400" dirty="0">
              <a:solidFill>
                <a:prstClr val="black"/>
              </a:solidFill>
              <a:latin typeface="Calibri"/>
            </a:endParaRPr>
          </a:p>
          <a:p>
            <a:pPr algn="ctr" defTabSz="685783"/>
            <a:r>
              <a:rPr lang="en-US" sz="1400" dirty="0">
                <a:solidFill>
                  <a:prstClr val="black"/>
                </a:solidFill>
                <a:latin typeface="Calibri"/>
              </a:rPr>
              <a:t>This helps to find padding issues in the data</a:t>
            </a:r>
          </a:p>
        </p:txBody>
      </p:sp>
    </p:spTree>
    <p:extLst>
      <p:ext uri="{BB962C8B-B14F-4D97-AF65-F5344CB8AC3E}">
        <p14:creationId xmlns:p14="http://schemas.microsoft.com/office/powerpoint/2010/main" val="428207806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See Vector Stride Issues</a:t>
            </a:r>
          </a:p>
        </p:txBody>
      </p:sp>
      <p:grpSp>
        <p:nvGrpSpPr>
          <p:cNvPr id="11" name="Group 10"/>
          <p:cNvGrpSpPr/>
          <p:nvPr/>
        </p:nvGrpSpPr>
        <p:grpSpPr>
          <a:xfrm>
            <a:off x="1683960" y="3234210"/>
            <a:ext cx="3769150" cy="1809008"/>
            <a:chOff x="6195840" y="3677576"/>
            <a:chExt cx="5736512" cy="321200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5841" y="3677576"/>
              <a:ext cx="5736511" cy="2672180"/>
            </a:xfrm>
            <a:prstGeom prst="rect">
              <a:avLst/>
            </a:prstGeom>
          </p:spPr>
        </p:pic>
        <p:sp>
          <p:nvSpPr>
            <p:cNvPr id="10" name="Rectangle 9"/>
            <p:cNvSpPr/>
            <p:nvPr/>
          </p:nvSpPr>
          <p:spPr>
            <a:xfrm>
              <a:off x="6195840" y="6343100"/>
              <a:ext cx="5736510" cy="546476"/>
            </a:xfrm>
            <a:prstGeom prst="rect">
              <a:avLst/>
            </a:prstGeom>
          </p:spPr>
          <p:txBody>
            <a:bodyPr wrap="square">
              <a:spAutoFit/>
            </a:bodyPr>
            <a:lstStyle/>
            <a:p>
              <a:pPr algn="ctr" defTabSz="685783"/>
              <a:r>
                <a:rPr lang="en-US" sz="1400" dirty="0">
                  <a:solidFill>
                    <a:prstClr val="black"/>
                  </a:solidFill>
                  <a:latin typeface="Calibri"/>
                </a:rPr>
                <a:t>Outermost loop is much better (see red oval)</a:t>
              </a:r>
            </a:p>
          </p:txBody>
        </p:sp>
      </p:grpSp>
      <p:grpSp>
        <p:nvGrpSpPr>
          <p:cNvPr id="15" name="Group 14"/>
          <p:cNvGrpSpPr/>
          <p:nvPr/>
        </p:nvGrpSpPr>
        <p:grpSpPr>
          <a:xfrm>
            <a:off x="91810" y="472736"/>
            <a:ext cx="8910149" cy="2643361"/>
            <a:chOff x="122412" y="470517"/>
            <a:chExt cx="11897953" cy="3379164"/>
          </a:xfrm>
        </p:grpSpPr>
        <p:grpSp>
          <p:nvGrpSpPr>
            <p:cNvPr id="9" name="Group 8"/>
            <p:cNvGrpSpPr/>
            <p:nvPr/>
          </p:nvGrpSpPr>
          <p:grpSpPr>
            <a:xfrm>
              <a:off x="240807" y="706978"/>
              <a:ext cx="5272226" cy="3070015"/>
              <a:chOff x="240807" y="706978"/>
              <a:chExt cx="6215880" cy="3553780"/>
            </a:xfrm>
          </p:grpSpPr>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807" y="706978"/>
                <a:ext cx="6215880" cy="2779519"/>
              </a:xfrm>
              <a:prstGeom prst="rect">
                <a:avLst/>
              </a:prstGeom>
            </p:spPr>
          </p:pic>
          <p:sp>
            <p:nvSpPr>
              <p:cNvPr id="8" name="Rectangle 7"/>
              <p:cNvSpPr/>
              <p:nvPr/>
            </p:nvSpPr>
            <p:spPr>
              <a:xfrm>
                <a:off x="240807" y="3486498"/>
                <a:ext cx="6215880" cy="774260"/>
              </a:xfrm>
              <a:prstGeom prst="rect">
                <a:avLst/>
              </a:prstGeom>
            </p:spPr>
            <p:txBody>
              <a:bodyPr wrap="square">
                <a:spAutoFit/>
              </a:bodyPr>
              <a:lstStyle/>
              <a:p>
                <a:pPr algn="ctr" defTabSz="685783"/>
                <a:r>
                  <a:rPr lang="en-US" sz="1400" dirty="0">
                    <a:solidFill>
                      <a:prstClr val="black"/>
                    </a:solidFill>
                    <a:latin typeface="Calibri"/>
                  </a:rPr>
                  <a:t>Memory Access Patterns Analysis showing problem in  the innermost loop</a:t>
                </a:r>
              </a:p>
            </p:txBody>
          </p:sp>
        </p:grpSp>
        <p:sp>
          <p:nvSpPr>
            <p:cNvPr id="12" name="Rectangle 11"/>
            <p:cNvSpPr/>
            <p:nvPr/>
          </p:nvSpPr>
          <p:spPr>
            <a:xfrm>
              <a:off x="5751958" y="1252919"/>
              <a:ext cx="5903651" cy="25967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685783"/>
              <a:r>
                <a:rPr lang="en-US" sz="1400" dirty="0">
                  <a:solidFill>
                    <a:prstClr val="black"/>
                  </a:solidFill>
                  <a:latin typeface="Calibri"/>
                </a:rPr>
                <a:t>These show that bad memory accesses come from:</a:t>
              </a:r>
            </a:p>
            <a:p>
              <a:pPr marL="214308" indent="-214308" defTabSz="685783">
                <a:buFont typeface="Arial" panose="020B0604020202020204" pitchFamily="34" charset="0"/>
                <a:buChar char="•"/>
              </a:pPr>
              <a:r>
                <a:rPr lang="en-US" sz="1400" dirty="0">
                  <a:solidFill>
                    <a:prstClr val="black"/>
                  </a:solidFill>
                  <a:latin typeface="Calibri"/>
                </a:rPr>
                <a:t>Problems P1, P2,&amp; P3 (colored yellow). </a:t>
              </a:r>
            </a:p>
            <a:p>
              <a:pPr marL="557199" lvl="1" indent="-214308" defTabSz="685783">
                <a:buFont typeface="Arial" panose="020B0604020202020204" pitchFamily="34" charset="0"/>
                <a:buChar char="•"/>
              </a:pPr>
              <a:r>
                <a:rPr lang="en-US" sz="1400" dirty="0">
                  <a:solidFill>
                    <a:prstClr val="black"/>
                  </a:solidFill>
                  <a:latin typeface="Calibri"/>
                </a:rPr>
                <a:t>Three simultaneous packed loads of mutually related references at 3*m, 3*m+1, 3*m+2 positions —with additional shift of 3 every next scalar iteration</a:t>
              </a:r>
            </a:p>
            <a:p>
              <a:pPr marL="214308" indent="-214308" defTabSz="685783">
                <a:buFont typeface="Arial" panose="020B0604020202020204" pitchFamily="34" charset="0"/>
                <a:buChar char="•"/>
              </a:pPr>
              <a:r>
                <a:rPr lang="en-US" sz="1400" dirty="0">
                  <a:solidFill>
                    <a:prstClr val="black"/>
                  </a:solidFill>
                  <a:latin typeface="Calibri"/>
                </a:rPr>
                <a:t>Problem P12 has an “unpredictable” or random stride access coming from the swapping routine. </a:t>
              </a:r>
            </a:p>
            <a:p>
              <a:pPr marL="557199" lvl="1" indent="-214308" defTabSz="685783">
                <a:buFont typeface="Arial" panose="020B0604020202020204" pitchFamily="34" charset="0"/>
                <a:buChar char="•"/>
              </a:pPr>
              <a:r>
                <a:rPr lang="en-US" sz="1400" dirty="0">
                  <a:solidFill>
                    <a:prstClr val="black"/>
                  </a:solidFill>
                  <a:latin typeface="Calibri"/>
                </a:rPr>
                <a:t>Indirect addressing is defined by the value in </a:t>
              </a:r>
              <a:r>
                <a:rPr lang="en-US" sz="1400" b="1" dirty="0" err="1">
                  <a:solidFill>
                    <a:prstClr val="black"/>
                  </a:solidFill>
                  <a:latin typeface="Calibri"/>
                </a:rPr>
                <a:t>ilnext</a:t>
              </a:r>
              <a:endParaRPr lang="en-US" sz="1400" b="1" dirty="0">
                <a:solidFill>
                  <a:prstClr val="black"/>
                </a:solidFill>
                <a:latin typeface="Calibri"/>
              </a:endParaRP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1428" y="638000"/>
              <a:ext cx="6321981" cy="504486"/>
            </a:xfrm>
            <a:prstGeom prst="rect">
              <a:avLst/>
            </a:prstGeom>
          </p:spPr>
        </p:pic>
        <p:sp>
          <p:nvSpPr>
            <p:cNvPr id="14" name="Rectangle 13"/>
            <p:cNvSpPr/>
            <p:nvPr/>
          </p:nvSpPr>
          <p:spPr>
            <a:xfrm>
              <a:off x="122412" y="470517"/>
              <a:ext cx="11897953" cy="3305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a:solidFill>
                  <a:prstClr val="white"/>
                </a:solidFill>
                <a:latin typeface="Calibri"/>
              </a:endParaRPr>
            </a:p>
          </p:txBody>
        </p:sp>
      </p:grpSp>
      <p:sp>
        <p:nvSpPr>
          <p:cNvPr id="16" name="Oval 15"/>
          <p:cNvSpPr/>
          <p:nvPr/>
        </p:nvSpPr>
        <p:spPr>
          <a:xfrm>
            <a:off x="3205245" y="3145067"/>
            <a:ext cx="2683276" cy="4369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prstClr val="white"/>
              </a:solidFill>
              <a:latin typeface="Calibri"/>
            </a:endParaRPr>
          </a:p>
        </p:txBody>
      </p:sp>
    </p:spTree>
    <p:extLst>
      <p:ext uri="{BB962C8B-B14F-4D97-AF65-F5344CB8AC3E}">
        <p14:creationId xmlns:p14="http://schemas.microsoft.com/office/powerpoint/2010/main" val="31011464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95" y="139624"/>
            <a:ext cx="5772227" cy="783626"/>
          </a:xfrm>
        </p:spPr>
        <p:txBody>
          <a:bodyPr>
            <a:noAutofit/>
          </a:bodyPr>
          <a:lstStyle/>
          <a:p>
            <a:pPr>
              <a:lnSpc>
                <a:spcPct val="100000"/>
              </a:lnSpc>
            </a:pPr>
            <a:r>
              <a:rPr lang="en-US" sz="1800" b="1" dirty="0">
                <a:latin typeface="Verdana"/>
              </a:rPr>
              <a:t>Numerical Weather Prediction Optimization</a:t>
            </a:r>
            <a:br>
              <a:rPr lang="en-US" sz="1800" b="1" dirty="0">
                <a:latin typeface="Verdana"/>
              </a:rPr>
            </a:br>
            <a:endParaRPr lang="en-US" sz="2000" b="1" dirty="0">
              <a:latin typeface="Verdana"/>
            </a:endParaRPr>
          </a:p>
        </p:txBody>
      </p:sp>
      <p:sp>
        <p:nvSpPr>
          <p:cNvPr id="8" name="Rectangle 7"/>
          <p:cNvSpPr/>
          <p:nvPr/>
        </p:nvSpPr>
        <p:spPr>
          <a:xfrm>
            <a:off x="200697" y="869008"/>
            <a:ext cx="5229922" cy="471411"/>
          </a:xfrm>
          <a:prstGeom prst="rect">
            <a:avLst/>
          </a:prstGeom>
        </p:spPr>
        <p:txBody>
          <a:bodyPr wrap="square" lIns="68579" tIns="34289" rIns="68579" bIns="34289">
            <a:spAutoFit/>
          </a:bodyPr>
          <a:lstStyle/>
          <a:p>
            <a:pPr defTabSz="685783">
              <a:lnSpc>
                <a:spcPct val="80000"/>
              </a:lnSpc>
            </a:pPr>
            <a:r>
              <a:rPr lang="en-US" sz="1600" i="1" dirty="0">
                <a:solidFill>
                  <a:srgbClr val="000000"/>
                </a:solidFill>
                <a:latin typeface="Verdana"/>
                <a:cs typeface="Apple Chancery"/>
              </a:rPr>
              <a:t>Tom Henderson, John Michalakes, </a:t>
            </a:r>
            <a:r>
              <a:rPr lang="en-US" sz="1600" i="1" dirty="0" smtClean="0">
                <a:solidFill>
                  <a:srgbClr val="000000"/>
                </a:solidFill>
                <a:latin typeface="Verdana"/>
                <a:cs typeface="Apple Chancery"/>
              </a:rPr>
              <a:t/>
            </a:r>
            <a:br>
              <a:rPr lang="en-US" sz="1600" i="1" dirty="0" smtClean="0">
                <a:solidFill>
                  <a:srgbClr val="000000"/>
                </a:solidFill>
                <a:latin typeface="Verdana"/>
                <a:cs typeface="Apple Chancery"/>
              </a:rPr>
            </a:br>
            <a:r>
              <a:rPr lang="en-US" sz="1600" i="1" dirty="0" err="1" smtClean="0">
                <a:solidFill>
                  <a:srgbClr val="000000"/>
                </a:solidFill>
                <a:latin typeface="Verdana"/>
                <a:cs typeface="Apple Chancery"/>
              </a:rPr>
              <a:t>Indraneil</a:t>
            </a:r>
            <a:r>
              <a:rPr lang="en-US" sz="1600" i="1" dirty="0" smtClean="0">
                <a:solidFill>
                  <a:srgbClr val="000000"/>
                </a:solidFill>
                <a:latin typeface="Verdana"/>
                <a:cs typeface="Apple Chancery"/>
              </a:rPr>
              <a:t> </a:t>
            </a:r>
            <a:r>
              <a:rPr lang="en-US" sz="1600" i="1" dirty="0">
                <a:solidFill>
                  <a:srgbClr val="000000"/>
                </a:solidFill>
                <a:latin typeface="Verdana"/>
                <a:cs typeface="Apple Chancery"/>
              </a:rPr>
              <a:t>Gokhale, Ashish Jha</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2923" y="104460"/>
            <a:ext cx="754547" cy="96012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36565" y="104460"/>
            <a:ext cx="754547" cy="960120"/>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2017" y="104460"/>
            <a:ext cx="754547" cy="96012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27470" y="104460"/>
            <a:ext cx="754547" cy="960120"/>
          </a:xfrm>
          <a:prstGeom prst="rect">
            <a:avLst/>
          </a:prstGeom>
        </p:spPr>
      </p:pic>
      <p:sp>
        <p:nvSpPr>
          <p:cNvPr id="14" name="Rectangle 13"/>
          <p:cNvSpPr/>
          <p:nvPr/>
        </p:nvSpPr>
        <p:spPr>
          <a:xfrm>
            <a:off x="200696" y="489753"/>
            <a:ext cx="2697480" cy="423193"/>
          </a:xfrm>
          <a:prstGeom prst="rect">
            <a:avLst/>
          </a:prstGeom>
        </p:spPr>
        <p:txBody>
          <a:bodyPr wrap="square" lIns="68579" tIns="34289" rIns="68579" bIns="34289">
            <a:spAutoFit/>
          </a:bodyPr>
          <a:lstStyle/>
          <a:p>
            <a:pPr defTabSz="685783"/>
            <a:r>
              <a:rPr lang="en-US" sz="900" dirty="0">
                <a:solidFill>
                  <a:srgbClr val="000000"/>
                </a:solidFill>
                <a:latin typeface="Verdana"/>
              </a:rPr>
              <a:t/>
            </a:r>
            <a:br>
              <a:rPr lang="en-US" sz="900" dirty="0">
                <a:solidFill>
                  <a:srgbClr val="000000"/>
                </a:solidFill>
                <a:latin typeface="Verdana"/>
              </a:rPr>
            </a:br>
            <a:r>
              <a:rPr lang="en-US" sz="1400" dirty="0">
                <a:solidFill>
                  <a:srgbClr val="000000"/>
                </a:solidFill>
                <a:latin typeface="Verdana"/>
              </a:rPr>
              <a:t>Volume 2, Chapter 2</a:t>
            </a:r>
            <a:endParaRPr lang="en-US" sz="1400" dirty="0">
              <a:solidFill>
                <a:prstClr val="black"/>
              </a:solidFill>
              <a:latin typeface="Calibri"/>
            </a:endParaRP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42763" y="1529100"/>
            <a:ext cx="3798763" cy="2565608"/>
          </a:xfrm>
          <a:prstGeom prst="rect">
            <a:avLst/>
          </a:prstGeom>
        </p:spPr>
      </p:pic>
      <p:sp>
        <p:nvSpPr>
          <p:cNvPr id="15" name="Rectangle 14"/>
          <p:cNvSpPr/>
          <p:nvPr/>
        </p:nvSpPr>
        <p:spPr>
          <a:xfrm>
            <a:off x="350335" y="1823872"/>
            <a:ext cx="4572000" cy="2839239"/>
          </a:xfrm>
          <a:prstGeom prst="rect">
            <a:avLst/>
          </a:prstGeom>
        </p:spPr>
        <p:style>
          <a:lnRef idx="2">
            <a:schemeClr val="dk1"/>
          </a:lnRef>
          <a:fillRef idx="1">
            <a:schemeClr val="lt1"/>
          </a:fillRef>
          <a:effectRef idx="0">
            <a:schemeClr val="dk1"/>
          </a:effectRef>
          <a:fontRef idx="minor">
            <a:schemeClr val="dk1"/>
          </a:fontRef>
        </p:style>
        <p:txBody>
          <a:bodyPr wrap="square" lIns="68579" tIns="34289" rIns="68579" bIns="34289">
            <a:spAutoFit/>
          </a:bodyPr>
          <a:lstStyle/>
          <a:p>
            <a:pPr marL="214308" indent="-214308" defTabSz="685783">
              <a:buFont typeface="Arial" panose="020B0604020202020204" pitchFamily="34" charset="0"/>
              <a:buChar char="•"/>
            </a:pPr>
            <a:r>
              <a:rPr lang="en-US" sz="1500" dirty="0">
                <a:solidFill>
                  <a:prstClr val="black"/>
                </a:solidFill>
                <a:latin typeface="Calibri"/>
              </a:rPr>
              <a:t>Numerical Weather Prediction (NWP) has low computational intensity</a:t>
            </a:r>
          </a:p>
          <a:p>
            <a:pPr marL="557199" lvl="1" indent="-214308" defTabSz="685783">
              <a:buFont typeface="Arial" panose="020B0604020202020204" pitchFamily="34" charset="0"/>
              <a:buChar char="•"/>
            </a:pPr>
            <a:r>
              <a:rPr lang="en-US" sz="1500" dirty="0">
                <a:solidFill>
                  <a:prstClr val="black"/>
                </a:solidFill>
                <a:latin typeface="Calibri"/>
              </a:rPr>
              <a:t>Assume memory bandwidth limited</a:t>
            </a:r>
          </a:p>
          <a:p>
            <a:pPr marL="557199" lvl="1" indent="-214308" defTabSz="685783">
              <a:buFont typeface="Arial" panose="020B0604020202020204" pitchFamily="34" charset="0"/>
              <a:buChar char="•"/>
            </a:pPr>
            <a:r>
              <a:rPr lang="en-US" sz="1500" dirty="0">
                <a:solidFill>
                  <a:prstClr val="black"/>
                </a:solidFill>
                <a:latin typeface="Calibri"/>
              </a:rPr>
              <a:t>NWP physics packages studied to date fall short of this limit.</a:t>
            </a:r>
          </a:p>
          <a:p>
            <a:pPr marL="214308" indent="-214308" defTabSz="685783">
              <a:buFont typeface="Arial" panose="020B0604020202020204" pitchFamily="34" charset="0"/>
              <a:buChar char="•"/>
            </a:pPr>
            <a:r>
              <a:rPr lang="en-US" sz="1500" dirty="0">
                <a:solidFill>
                  <a:prstClr val="black"/>
                </a:solidFill>
                <a:latin typeface="Calibri"/>
              </a:rPr>
              <a:t>Chapter investigates why the code fails to saturate memory</a:t>
            </a:r>
          </a:p>
          <a:p>
            <a:pPr marL="214308" indent="-214308" defTabSz="685783">
              <a:buFont typeface="Arial" panose="020B0604020202020204" pitchFamily="34" charset="0"/>
              <a:buChar char="•"/>
            </a:pPr>
            <a:r>
              <a:rPr lang="en-US" sz="1500" dirty="0">
                <a:solidFill>
                  <a:prstClr val="black"/>
                </a:solidFill>
                <a:latin typeface="Calibri"/>
              </a:rPr>
              <a:t>Optimizations discussed include: </a:t>
            </a:r>
          </a:p>
          <a:p>
            <a:pPr marL="557199" lvl="1" indent="-214308" defTabSz="685783">
              <a:buFont typeface="Arial" panose="020B0604020202020204" pitchFamily="34" charset="0"/>
              <a:buChar char="•"/>
            </a:pPr>
            <a:r>
              <a:rPr lang="en-US" sz="1500" dirty="0">
                <a:solidFill>
                  <a:prstClr val="black"/>
                </a:solidFill>
                <a:latin typeface="Calibri"/>
              </a:rPr>
              <a:t>Memory access latency</a:t>
            </a:r>
          </a:p>
          <a:p>
            <a:pPr marL="557199" lvl="1" indent="-214308" defTabSz="685783">
              <a:buFont typeface="Arial" panose="020B0604020202020204" pitchFamily="34" charset="0"/>
              <a:buChar char="•"/>
            </a:pPr>
            <a:r>
              <a:rPr lang="en-US" sz="1500" dirty="0">
                <a:solidFill>
                  <a:prstClr val="black"/>
                </a:solidFill>
                <a:latin typeface="Calibri"/>
              </a:rPr>
              <a:t>Pipeline stalls around complex instructions</a:t>
            </a:r>
          </a:p>
          <a:p>
            <a:pPr marL="557199" lvl="1" indent="-214308" defTabSz="685783">
              <a:buFont typeface="Arial" panose="020B0604020202020204" pitchFamily="34" charset="0"/>
              <a:buChar char="•"/>
            </a:pPr>
            <a:r>
              <a:rPr lang="en-US" sz="1500" dirty="0">
                <a:solidFill>
                  <a:prstClr val="black"/>
                </a:solidFill>
                <a:latin typeface="Calibri"/>
              </a:rPr>
              <a:t>Insufficient instruction- and/or thread-level parallelism</a:t>
            </a:r>
          </a:p>
        </p:txBody>
      </p:sp>
      <p:sp>
        <p:nvSpPr>
          <p:cNvPr id="19" name="Rectangle 18"/>
          <p:cNvSpPr/>
          <p:nvPr/>
        </p:nvSpPr>
        <p:spPr>
          <a:xfrm>
            <a:off x="5238205" y="4043123"/>
            <a:ext cx="3703320" cy="727121"/>
          </a:xfrm>
          <a:prstGeom prst="rect">
            <a:avLst/>
          </a:prstGeom>
        </p:spPr>
        <p:txBody>
          <a:bodyPr wrap="square" lIns="68579" tIns="34289" rIns="68579" bIns="34289">
            <a:spAutoFit/>
          </a:bodyPr>
          <a:lstStyle/>
          <a:p>
            <a:pPr defTabSz="685783"/>
            <a:r>
              <a:rPr lang="en-US" sz="1400" dirty="0">
                <a:solidFill>
                  <a:prstClr val="black"/>
                </a:solidFill>
                <a:latin typeface="Calibri"/>
              </a:rPr>
              <a:t>Increases in NWP forecast skill score over time, which are well correlated with increases in computing power</a:t>
            </a:r>
          </a:p>
        </p:txBody>
      </p:sp>
    </p:spTree>
    <p:extLst>
      <p:ext uri="{BB962C8B-B14F-4D97-AF65-F5344CB8AC3E}">
        <p14:creationId xmlns:p14="http://schemas.microsoft.com/office/powerpoint/2010/main" val="92461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58" y="101113"/>
            <a:ext cx="5416626" cy="642707"/>
          </a:xfrm>
        </p:spPr>
        <p:txBody>
          <a:bodyPr>
            <a:noAutofit/>
          </a:bodyPr>
          <a:lstStyle/>
          <a:p>
            <a:pPr>
              <a:lnSpc>
                <a:spcPct val="100000"/>
              </a:lnSpc>
            </a:pPr>
            <a:r>
              <a:rPr lang="en-US" sz="1800" b="1" dirty="0">
                <a:latin typeface="Verdana"/>
              </a:rPr>
              <a:t>Portable Explicit Vectorization </a:t>
            </a:r>
            <a:r>
              <a:rPr lang="en-US" sz="1800" b="1" dirty="0" err="1">
                <a:latin typeface="Verdana"/>
              </a:rPr>
              <a:t>Intrinsics</a:t>
            </a:r>
            <a:r>
              <a:rPr lang="en-US" sz="1800" b="1" dirty="0">
                <a:latin typeface="Verdana"/>
              </a:rPr>
              <a:t/>
            </a:r>
            <a:br>
              <a:rPr lang="en-US" sz="1800" b="1" dirty="0">
                <a:latin typeface="Verdana"/>
              </a:rPr>
            </a:br>
            <a:endParaRPr lang="en-US" sz="2000" b="1" dirty="0">
              <a:latin typeface="Verdana"/>
            </a:endParaRPr>
          </a:p>
        </p:txBody>
      </p:sp>
      <p:sp>
        <p:nvSpPr>
          <p:cNvPr id="8" name="Rectangle 7"/>
          <p:cNvSpPr/>
          <p:nvPr/>
        </p:nvSpPr>
        <p:spPr>
          <a:xfrm>
            <a:off x="150092" y="642709"/>
            <a:ext cx="5572618" cy="471411"/>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Paulo Souza, Leonardo Borges, Cedric Andreolli, Philippe Thierry</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50091" y="365709"/>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24</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7845" y="146320"/>
            <a:ext cx="759368"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4875" y="146320"/>
            <a:ext cx="75562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61438" y="146320"/>
            <a:ext cx="753757" cy="9594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5194" y="141319"/>
            <a:ext cx="753757" cy="959497"/>
          </a:xfrm>
          <a:prstGeom prst="rect">
            <a:avLst/>
          </a:prstGeom>
        </p:spPr>
      </p:pic>
      <p:sp>
        <p:nvSpPr>
          <p:cNvPr id="3" name="Rectangle 2"/>
          <p:cNvSpPr/>
          <p:nvPr/>
        </p:nvSpPr>
        <p:spPr>
          <a:xfrm>
            <a:off x="255233" y="1126898"/>
            <a:ext cx="4572000" cy="946412"/>
          </a:xfrm>
          <a:prstGeom prst="rect">
            <a:avLst/>
          </a:prstGeom>
        </p:spPr>
        <p:txBody>
          <a:bodyPr lIns="68579" tIns="34289" rIns="68579" bIns="34289">
            <a:spAutoFit/>
          </a:bodyPr>
          <a:lstStyle/>
          <a:p>
            <a:pPr defTabSz="685783"/>
            <a:r>
              <a:rPr lang="en-US" sz="1400" dirty="0">
                <a:solidFill>
                  <a:prstClr val="black"/>
                </a:solidFill>
                <a:latin typeface="Calibri"/>
              </a:rPr>
              <a:t>Demonstrates </a:t>
            </a:r>
            <a:r>
              <a:rPr lang="en-US" sz="1400" dirty="0" err="1">
                <a:solidFill>
                  <a:prstClr val="black"/>
                </a:solidFill>
                <a:latin typeface="Calibri"/>
              </a:rPr>
              <a:t>OpenVec</a:t>
            </a:r>
            <a:r>
              <a:rPr lang="en-US" sz="1400" dirty="0">
                <a:solidFill>
                  <a:prstClr val="black"/>
                </a:solidFill>
                <a:latin typeface="Calibri"/>
              </a:rPr>
              <a:t>, a tool that enables portable explicit vectorization on different architectures</a:t>
            </a:r>
          </a:p>
          <a:p>
            <a:pPr marL="214308" indent="-214308" defTabSz="685783">
              <a:buFont typeface="Arial" panose="020B0604020202020204" pitchFamily="34" charset="0"/>
              <a:buChar char="•"/>
            </a:pPr>
            <a:r>
              <a:rPr lang="en-US" sz="1400" dirty="0">
                <a:solidFill>
                  <a:prstClr val="black"/>
                </a:solidFill>
                <a:latin typeface="Calibri"/>
              </a:rPr>
              <a:t>For portability, the SIMD types are not tied to a fixed size</a:t>
            </a:r>
          </a:p>
          <a:p>
            <a:pPr marL="214308" indent="-214308" defTabSz="685783">
              <a:buFont typeface="Arial" panose="020B0604020202020204" pitchFamily="34" charset="0"/>
              <a:buChar char="•"/>
            </a:pPr>
            <a:r>
              <a:rPr lang="en-US" sz="1400" dirty="0">
                <a:solidFill>
                  <a:prstClr val="black"/>
                </a:solidFill>
                <a:latin typeface="Calibri"/>
              </a:rPr>
              <a:t>There is a single vector type for float for all architectures</a:t>
            </a:r>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8298" y="2059534"/>
            <a:ext cx="2959773" cy="2433591"/>
          </a:xfrm>
          <a:prstGeom prst="rect">
            <a:avLst/>
          </a:prstGeom>
          <a:ln>
            <a:solidFill>
              <a:schemeClr val="tx1"/>
            </a:solidFill>
          </a:ln>
        </p:spPr>
      </p:pic>
      <p:sp>
        <p:nvSpPr>
          <p:cNvPr id="12" name="TextBox 11"/>
          <p:cNvSpPr txBox="1"/>
          <p:nvPr/>
        </p:nvSpPr>
        <p:spPr>
          <a:xfrm>
            <a:off x="667727" y="4450440"/>
            <a:ext cx="3524852" cy="288539"/>
          </a:xfrm>
          <a:prstGeom prst="rect">
            <a:avLst/>
          </a:prstGeom>
          <a:noFill/>
        </p:spPr>
        <p:txBody>
          <a:bodyPr wrap="none" lIns="68579" tIns="34289" rIns="68579" bIns="34289" rtlCol="0">
            <a:spAutoFit/>
          </a:bodyPr>
          <a:lstStyle/>
          <a:p>
            <a:pPr defTabSz="685783"/>
            <a:r>
              <a:rPr lang="en-US" sz="1400" dirty="0">
                <a:solidFill>
                  <a:prstClr val="black"/>
                </a:solidFill>
                <a:latin typeface="Calibri"/>
              </a:rPr>
              <a:t>Example </a:t>
            </a:r>
            <a:r>
              <a:rPr lang="en-US" sz="1400" dirty="0" err="1">
                <a:solidFill>
                  <a:prstClr val="black"/>
                </a:solidFill>
                <a:latin typeface="Calibri"/>
              </a:rPr>
              <a:t>saxpy</a:t>
            </a:r>
            <a:r>
              <a:rPr lang="en-US" sz="1400" dirty="0">
                <a:solidFill>
                  <a:prstClr val="black"/>
                </a:solidFill>
                <a:latin typeface="Calibri"/>
              </a:rPr>
              <a:t>() showing </a:t>
            </a:r>
            <a:r>
              <a:rPr lang="en-US" sz="1400" dirty="0" err="1">
                <a:solidFill>
                  <a:prstClr val="black"/>
                </a:solidFill>
                <a:latin typeface="Calibri"/>
              </a:rPr>
              <a:t>OpenVec</a:t>
            </a:r>
            <a:r>
              <a:rPr lang="en-US" sz="1400" dirty="0">
                <a:solidFill>
                  <a:prstClr val="black"/>
                </a:solidFill>
                <a:latin typeface="Calibri"/>
              </a:rPr>
              <a:t> and C/C++</a:t>
            </a:r>
          </a:p>
        </p:txBody>
      </p:sp>
      <p:sp>
        <p:nvSpPr>
          <p:cNvPr id="16" name="Rectangle 15"/>
          <p:cNvSpPr/>
          <p:nvPr/>
        </p:nvSpPr>
        <p:spPr>
          <a:xfrm>
            <a:off x="4824154" y="2223639"/>
            <a:ext cx="4244797" cy="288539"/>
          </a:xfrm>
          <a:prstGeom prst="rect">
            <a:avLst/>
          </a:prstGeom>
        </p:spPr>
        <p:txBody>
          <a:bodyPr wrap="square" lIns="68579" tIns="34289" rIns="68579" bIns="34289">
            <a:spAutoFit/>
          </a:bodyPr>
          <a:lstStyle/>
          <a:p>
            <a:pPr defTabSz="685783"/>
            <a:r>
              <a:rPr lang="en-US" sz="1400" dirty="0" err="1">
                <a:solidFill>
                  <a:prstClr val="black"/>
                </a:solidFill>
                <a:latin typeface="Calibri"/>
              </a:rPr>
              <a:t>OpenVec</a:t>
            </a:r>
            <a:r>
              <a:rPr lang="en-US" sz="1400" dirty="0">
                <a:solidFill>
                  <a:prstClr val="black"/>
                </a:solidFill>
                <a:latin typeface="Calibri"/>
              </a:rPr>
              <a:t> with multiple compilers C and C++ (</a:t>
            </a:r>
            <a:r>
              <a:rPr lang="en-US" sz="1400" dirty="0" err="1">
                <a:solidFill>
                  <a:prstClr val="black"/>
                </a:solidFill>
                <a:latin typeface="Calibri"/>
              </a:rPr>
              <a:t>Gflops</a:t>
            </a:r>
            <a:r>
              <a:rPr lang="en-US" sz="1400" dirty="0">
                <a:solidFill>
                  <a:prstClr val="black"/>
                </a:solidFill>
                <a:latin typeface="Calibri"/>
              </a:rPr>
              <a:t>/s)</a:t>
            </a:r>
          </a:p>
        </p:txBody>
      </p:sp>
      <p:graphicFrame>
        <p:nvGraphicFramePr>
          <p:cNvPr id="18" name="Table 17"/>
          <p:cNvGraphicFramePr>
            <a:graphicFrameLocks noGrp="1"/>
          </p:cNvGraphicFramePr>
          <p:nvPr>
            <p:extLst>
              <p:ext uri="{D42A27DB-BD31-4B8C-83A1-F6EECF244321}">
                <p14:modId xmlns:p14="http://schemas.microsoft.com/office/powerpoint/2010/main" val="864341185"/>
              </p:ext>
            </p:extLst>
          </p:nvPr>
        </p:nvGraphicFramePr>
        <p:xfrm>
          <a:off x="4677961" y="2505719"/>
          <a:ext cx="4253828" cy="1232801"/>
        </p:xfrm>
        <a:graphic>
          <a:graphicData uri="http://schemas.openxmlformats.org/drawingml/2006/table">
            <a:tbl>
              <a:tblPr firstRow="1" bandRow="1">
                <a:tableStyleId>{F5AB1C69-6EDB-4FF4-983F-18BD219EF322}</a:tableStyleId>
              </a:tblPr>
              <a:tblGrid>
                <a:gridCol w="850765"/>
                <a:gridCol w="655110"/>
                <a:gridCol w="594710"/>
                <a:gridCol w="924589"/>
                <a:gridCol w="1228654"/>
              </a:tblGrid>
              <a:tr h="454190">
                <a:tc>
                  <a:txBody>
                    <a:bodyPr/>
                    <a:lstStyle/>
                    <a:p>
                      <a:pPr algn="ctr"/>
                      <a:r>
                        <a:rPr lang="en-US" sz="1100" dirty="0" smtClean="0"/>
                        <a:t>Float Elements</a:t>
                      </a:r>
                      <a:endParaRPr lang="en-US" sz="1100" dirty="0"/>
                    </a:p>
                  </a:txBody>
                  <a:tcPr marL="68580" marR="68580" marT="34290" marB="34290"/>
                </a:tc>
                <a:tc>
                  <a:txBody>
                    <a:bodyPr/>
                    <a:lstStyle/>
                    <a:p>
                      <a:pPr algn="ctr"/>
                      <a:r>
                        <a:rPr lang="en-US" sz="1100" dirty="0" err="1" smtClean="0"/>
                        <a:t>Icc</a:t>
                      </a:r>
                      <a:endParaRPr lang="en-US" sz="1100" dirty="0"/>
                    </a:p>
                  </a:txBody>
                  <a:tcPr marL="68580" marR="68580" marT="34290" marB="34290"/>
                </a:tc>
                <a:tc>
                  <a:txBody>
                    <a:bodyPr/>
                    <a:lstStyle/>
                    <a:p>
                      <a:pPr algn="ctr"/>
                      <a:r>
                        <a:rPr lang="en-US" sz="1100" dirty="0" err="1" smtClean="0"/>
                        <a:t>Icpc</a:t>
                      </a:r>
                      <a:endParaRPr lang="en-US" sz="1100" dirty="0"/>
                    </a:p>
                  </a:txBody>
                  <a:tcPr marL="68580" marR="68580" marT="34290" marB="34290"/>
                </a:tc>
                <a:tc>
                  <a:txBody>
                    <a:bodyPr/>
                    <a:lstStyle/>
                    <a:p>
                      <a:pPr algn="ctr"/>
                      <a:r>
                        <a:rPr lang="en-US" sz="1100" dirty="0" smtClean="0"/>
                        <a:t>Apple LLVM</a:t>
                      </a:r>
                      <a:r>
                        <a:rPr lang="en-US" sz="1100" baseline="0" dirty="0" smtClean="0"/>
                        <a:t> C</a:t>
                      </a:r>
                      <a:endParaRPr lang="en-US" sz="1100" dirty="0"/>
                    </a:p>
                  </a:txBody>
                  <a:tcPr marL="68580" marR="68580" marT="34290" marB="34290"/>
                </a:tc>
                <a:tc>
                  <a:txBody>
                    <a:bodyPr/>
                    <a:lstStyle/>
                    <a:p>
                      <a:pPr algn="ctr"/>
                      <a:r>
                        <a:rPr lang="en-US" sz="1100" dirty="0" smtClean="0"/>
                        <a:t>Apple LLCM C++</a:t>
                      </a:r>
                      <a:endParaRPr lang="en-US" sz="1100" dirty="0"/>
                    </a:p>
                  </a:txBody>
                  <a:tcPr marL="68580" marR="68580" marT="34290" marB="34290"/>
                </a:tc>
              </a:tr>
              <a:tr h="259537">
                <a:tc>
                  <a:txBody>
                    <a:bodyPr/>
                    <a:lstStyle/>
                    <a:p>
                      <a:pPr algn="ctr"/>
                      <a:r>
                        <a:rPr lang="en-US" sz="1100" dirty="0" smtClean="0"/>
                        <a:t>512</a:t>
                      </a:r>
                    </a:p>
                  </a:txBody>
                  <a:tcPr marL="68580" marR="68580" marT="34290" marB="34290"/>
                </a:tc>
                <a:tc>
                  <a:txBody>
                    <a:bodyPr/>
                    <a:lstStyle/>
                    <a:p>
                      <a:pPr algn="ctr"/>
                      <a:r>
                        <a:rPr lang="en-US" sz="1100" dirty="0" smtClean="0"/>
                        <a:t>27.38</a:t>
                      </a:r>
                      <a:endParaRPr lang="en-US" sz="1100" dirty="0"/>
                    </a:p>
                  </a:txBody>
                  <a:tcPr marL="68580" marR="68580" marT="34290" marB="34290"/>
                </a:tc>
                <a:tc>
                  <a:txBody>
                    <a:bodyPr/>
                    <a:lstStyle/>
                    <a:p>
                      <a:pPr algn="ctr"/>
                      <a:r>
                        <a:rPr lang="en-US" sz="1100" dirty="0" smtClean="0"/>
                        <a:t>27.42</a:t>
                      </a:r>
                      <a:endParaRPr lang="en-US" sz="1100" dirty="0"/>
                    </a:p>
                  </a:txBody>
                  <a:tcPr marL="68580" marR="68580" marT="34290" marB="34290"/>
                </a:tc>
                <a:tc>
                  <a:txBody>
                    <a:bodyPr/>
                    <a:lstStyle/>
                    <a:p>
                      <a:pPr algn="ctr"/>
                      <a:r>
                        <a:rPr lang="en-US" sz="1100" dirty="0" smtClean="0"/>
                        <a:t>16.15</a:t>
                      </a:r>
                      <a:endParaRPr lang="en-US" sz="1100" dirty="0"/>
                    </a:p>
                  </a:txBody>
                  <a:tcPr marL="68580" marR="68580" marT="34290" marB="34290"/>
                </a:tc>
                <a:tc>
                  <a:txBody>
                    <a:bodyPr/>
                    <a:lstStyle/>
                    <a:p>
                      <a:pPr algn="ctr"/>
                      <a:r>
                        <a:rPr lang="en-US" sz="1100" dirty="0" smtClean="0"/>
                        <a:t>16.24</a:t>
                      </a:r>
                      <a:endParaRPr lang="en-US" sz="1100" dirty="0"/>
                    </a:p>
                  </a:txBody>
                  <a:tcPr marL="68580" marR="68580" marT="34290" marB="34290"/>
                </a:tc>
              </a:tr>
              <a:tr h="259537">
                <a:tc>
                  <a:txBody>
                    <a:bodyPr/>
                    <a:lstStyle/>
                    <a:p>
                      <a:pPr algn="ctr"/>
                      <a:r>
                        <a:rPr lang="en-US" sz="1100" dirty="0" smtClean="0"/>
                        <a:t>16,384</a:t>
                      </a:r>
                      <a:endParaRPr lang="en-US" sz="1100" dirty="0"/>
                    </a:p>
                  </a:txBody>
                  <a:tcPr marL="68580" marR="68580" marT="34290" marB="34290"/>
                </a:tc>
                <a:tc>
                  <a:txBody>
                    <a:bodyPr/>
                    <a:lstStyle/>
                    <a:p>
                      <a:pPr algn="ctr"/>
                      <a:r>
                        <a:rPr lang="en-US" sz="1100" dirty="0" smtClean="0"/>
                        <a:t>15.05</a:t>
                      </a:r>
                      <a:endParaRPr lang="en-US" sz="1100" dirty="0"/>
                    </a:p>
                  </a:txBody>
                  <a:tcPr marL="68580" marR="68580" marT="34290" marB="34290"/>
                </a:tc>
                <a:tc>
                  <a:txBody>
                    <a:bodyPr/>
                    <a:lstStyle/>
                    <a:p>
                      <a:pPr algn="ctr"/>
                      <a:r>
                        <a:rPr lang="en-US" sz="1100" dirty="0" smtClean="0"/>
                        <a:t>14.92</a:t>
                      </a:r>
                      <a:endParaRPr lang="en-US" sz="1100" dirty="0"/>
                    </a:p>
                  </a:txBody>
                  <a:tcPr marL="68580" marR="68580" marT="34290" marB="34290"/>
                </a:tc>
                <a:tc>
                  <a:txBody>
                    <a:bodyPr/>
                    <a:lstStyle/>
                    <a:p>
                      <a:pPr algn="ctr"/>
                      <a:r>
                        <a:rPr lang="en-US" sz="1100" dirty="0" smtClean="0"/>
                        <a:t>7.49</a:t>
                      </a:r>
                      <a:endParaRPr lang="en-US" sz="1100" dirty="0"/>
                    </a:p>
                  </a:txBody>
                  <a:tcPr marL="68580" marR="68580" marT="34290" marB="34290"/>
                </a:tc>
                <a:tc>
                  <a:txBody>
                    <a:bodyPr/>
                    <a:lstStyle/>
                    <a:p>
                      <a:pPr algn="ctr"/>
                      <a:r>
                        <a:rPr lang="en-US" sz="1100" dirty="0" smtClean="0"/>
                        <a:t>7.54</a:t>
                      </a:r>
                      <a:endParaRPr lang="en-US" sz="1100" dirty="0"/>
                    </a:p>
                  </a:txBody>
                  <a:tcPr marL="68580" marR="68580" marT="34290" marB="34290"/>
                </a:tc>
              </a:tr>
              <a:tr h="259537">
                <a:tc>
                  <a:txBody>
                    <a:bodyPr/>
                    <a:lstStyle/>
                    <a:p>
                      <a:pPr algn="ctr"/>
                      <a:r>
                        <a:rPr lang="en-US" sz="1100" dirty="0" smtClean="0"/>
                        <a:t>524,288</a:t>
                      </a:r>
                      <a:endParaRPr lang="en-US" sz="1100" dirty="0"/>
                    </a:p>
                  </a:txBody>
                  <a:tcPr marL="68580" marR="68580" marT="34290" marB="34290"/>
                </a:tc>
                <a:tc>
                  <a:txBody>
                    <a:bodyPr/>
                    <a:lstStyle/>
                    <a:p>
                      <a:pPr algn="ctr"/>
                      <a:r>
                        <a:rPr lang="en-US" sz="1100" dirty="0" smtClean="0"/>
                        <a:t>7.44</a:t>
                      </a:r>
                      <a:endParaRPr lang="en-US" sz="1100" dirty="0"/>
                    </a:p>
                  </a:txBody>
                  <a:tcPr marL="68580" marR="68580" marT="34290" marB="34290"/>
                </a:tc>
                <a:tc>
                  <a:txBody>
                    <a:bodyPr/>
                    <a:lstStyle/>
                    <a:p>
                      <a:pPr algn="ctr"/>
                      <a:r>
                        <a:rPr lang="en-US" sz="1100" dirty="0" smtClean="0"/>
                        <a:t>7.36</a:t>
                      </a:r>
                      <a:endParaRPr lang="en-US" sz="1100" dirty="0"/>
                    </a:p>
                  </a:txBody>
                  <a:tcPr marL="68580" marR="68580" marT="34290" marB="34290"/>
                </a:tc>
                <a:tc>
                  <a:txBody>
                    <a:bodyPr/>
                    <a:lstStyle/>
                    <a:p>
                      <a:pPr algn="ctr"/>
                      <a:r>
                        <a:rPr lang="en-US" sz="1100" dirty="0" smtClean="0"/>
                        <a:t>3.75</a:t>
                      </a:r>
                      <a:endParaRPr lang="en-US" sz="1100" dirty="0"/>
                    </a:p>
                  </a:txBody>
                  <a:tcPr marL="68580" marR="68580" marT="34290" marB="34290"/>
                </a:tc>
                <a:tc>
                  <a:txBody>
                    <a:bodyPr/>
                    <a:lstStyle/>
                    <a:p>
                      <a:pPr algn="ctr"/>
                      <a:r>
                        <a:rPr lang="en-US" sz="1100" dirty="0" smtClean="0"/>
                        <a:t>3.76</a:t>
                      </a:r>
                      <a:endParaRPr lang="en-US" sz="1100" dirty="0"/>
                    </a:p>
                  </a:txBody>
                  <a:tcPr marL="68580" marR="68580" marT="34290" marB="34290"/>
                </a:tc>
              </a:tr>
            </a:tbl>
          </a:graphicData>
        </a:graphic>
      </p:graphicFrame>
    </p:spTree>
    <p:extLst>
      <p:ext uri="{BB962C8B-B14F-4D97-AF65-F5344CB8AC3E}">
        <p14:creationId xmlns:p14="http://schemas.microsoft.com/office/powerpoint/2010/main" val="2768888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Provides basic functionality</a:t>
            </a:r>
          </a:p>
        </p:txBody>
      </p:sp>
      <p:grpSp>
        <p:nvGrpSpPr>
          <p:cNvPr id="5" name="Group 4"/>
          <p:cNvGrpSpPr/>
          <p:nvPr/>
        </p:nvGrpSpPr>
        <p:grpSpPr>
          <a:xfrm>
            <a:off x="639599" y="509446"/>
            <a:ext cx="3326951" cy="923330"/>
            <a:chOff x="517863" y="1168711"/>
            <a:chExt cx="4435935" cy="1231106"/>
          </a:xfrm>
        </p:grpSpPr>
        <p:sp>
          <p:nvSpPr>
            <p:cNvPr id="3" name="Rectangle 2"/>
            <p:cNvSpPr/>
            <p:nvPr/>
          </p:nvSpPr>
          <p:spPr>
            <a:xfrm>
              <a:off x="517863" y="1538043"/>
              <a:ext cx="4435935"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685783"/>
              <a:r>
                <a:rPr lang="en-US" sz="1200" dirty="0">
                  <a:solidFill>
                    <a:prstClr val="black"/>
                  </a:solidFill>
                  <a:latin typeface="AdvP9011"/>
                </a:rPr>
                <a:t>void *</a:t>
              </a:r>
              <a:r>
                <a:rPr lang="en-US" sz="1200" dirty="0" err="1">
                  <a:solidFill>
                    <a:prstClr val="black"/>
                  </a:solidFill>
                  <a:latin typeface="AdvP9011"/>
                </a:rPr>
                <a:t>ov_malloc</a:t>
              </a:r>
              <a:r>
                <a:rPr lang="en-US" sz="1200" dirty="0">
                  <a:solidFill>
                    <a:prstClr val="black"/>
                  </a:solidFill>
                  <a:latin typeface="AdvP9011"/>
                </a:rPr>
                <a:t>(</a:t>
              </a:r>
              <a:r>
                <a:rPr lang="en-US" sz="1200" dirty="0" err="1">
                  <a:solidFill>
                    <a:prstClr val="black"/>
                  </a:solidFill>
                  <a:latin typeface="AdvP9011"/>
                </a:rPr>
                <a:t>size_t</a:t>
              </a:r>
              <a:r>
                <a:rPr lang="en-US" sz="1200" dirty="0">
                  <a:solidFill>
                    <a:prstClr val="black"/>
                  </a:solidFill>
                  <a:latin typeface="AdvP9011"/>
                </a:rPr>
                <a:t> size);</a:t>
              </a:r>
            </a:p>
            <a:p>
              <a:pPr defTabSz="685783"/>
              <a:r>
                <a:rPr lang="en-US" sz="1200" dirty="0">
                  <a:solidFill>
                    <a:prstClr val="black"/>
                  </a:solidFill>
                  <a:latin typeface="AdvP9011"/>
                </a:rPr>
                <a:t>void </a:t>
              </a:r>
              <a:r>
                <a:rPr lang="en-US" sz="1200" dirty="0" err="1">
                  <a:solidFill>
                    <a:prstClr val="black"/>
                  </a:solidFill>
                  <a:latin typeface="AdvP9011"/>
                </a:rPr>
                <a:t>ov_free</a:t>
              </a:r>
              <a:r>
                <a:rPr lang="en-US" sz="1200" dirty="0">
                  <a:solidFill>
                    <a:prstClr val="black"/>
                  </a:solidFill>
                  <a:latin typeface="AdvP9011"/>
                </a:rPr>
                <a:t>(void *</a:t>
              </a:r>
              <a:r>
                <a:rPr lang="en-US" sz="1200" dirty="0" err="1">
                  <a:solidFill>
                    <a:prstClr val="black"/>
                  </a:solidFill>
                  <a:latin typeface="AdvP9011"/>
                </a:rPr>
                <a:t>ptr</a:t>
              </a:r>
              <a:r>
                <a:rPr lang="en-US" sz="1200" dirty="0">
                  <a:solidFill>
                    <a:prstClr val="black"/>
                  </a:solidFill>
                  <a:latin typeface="AdvP9011"/>
                </a:rPr>
                <a:t>);</a:t>
              </a:r>
            </a:p>
            <a:p>
              <a:pPr defTabSz="685783"/>
              <a:r>
                <a:rPr lang="en-US" sz="1200" dirty="0">
                  <a:solidFill>
                    <a:prstClr val="black"/>
                  </a:solidFill>
                  <a:latin typeface="AdvP9011"/>
                </a:rPr>
                <a:t>void *</a:t>
              </a:r>
              <a:r>
                <a:rPr lang="en-US" sz="1200" dirty="0" err="1">
                  <a:solidFill>
                    <a:prstClr val="black"/>
                  </a:solidFill>
                  <a:latin typeface="AdvP9011"/>
                </a:rPr>
                <a:t>ov_calloc</a:t>
              </a:r>
              <a:r>
                <a:rPr lang="en-US" sz="1200" dirty="0">
                  <a:solidFill>
                    <a:prstClr val="black"/>
                  </a:solidFill>
                  <a:latin typeface="AdvP9011"/>
                </a:rPr>
                <a:t>(</a:t>
              </a:r>
              <a:r>
                <a:rPr lang="en-US" sz="1200" dirty="0" err="1">
                  <a:solidFill>
                    <a:prstClr val="black"/>
                  </a:solidFill>
                  <a:latin typeface="AdvP9011"/>
                </a:rPr>
                <a:t>size_t</a:t>
              </a:r>
              <a:r>
                <a:rPr lang="en-US" sz="1200" dirty="0">
                  <a:solidFill>
                    <a:prstClr val="black"/>
                  </a:solidFill>
                  <a:latin typeface="AdvP9011"/>
                </a:rPr>
                <a:t> count, </a:t>
              </a:r>
              <a:r>
                <a:rPr lang="en-US" sz="1200" dirty="0" err="1">
                  <a:solidFill>
                    <a:prstClr val="black"/>
                  </a:solidFill>
                  <a:latin typeface="AdvP9011"/>
                </a:rPr>
                <a:t>size_t</a:t>
              </a:r>
              <a:r>
                <a:rPr lang="en-US" sz="1200" dirty="0">
                  <a:solidFill>
                    <a:prstClr val="black"/>
                  </a:solidFill>
                  <a:latin typeface="AdvP9011"/>
                </a:rPr>
                <a:t> size);</a:t>
              </a:r>
              <a:endParaRPr lang="en-US" sz="3200" dirty="0">
                <a:solidFill>
                  <a:prstClr val="black"/>
                </a:solidFill>
                <a:latin typeface="Calibri"/>
              </a:endParaRPr>
            </a:p>
          </p:txBody>
        </p:sp>
        <p:sp>
          <p:nvSpPr>
            <p:cNvPr id="4" name="TextBox 3"/>
            <p:cNvSpPr txBox="1"/>
            <p:nvPr/>
          </p:nvSpPr>
          <p:spPr>
            <a:xfrm>
              <a:off x="517863" y="1168711"/>
              <a:ext cx="443593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685783"/>
              <a:r>
                <a:rPr lang="en-US" sz="1200" u="sng" dirty="0">
                  <a:solidFill>
                    <a:prstClr val="black"/>
                  </a:solidFill>
                  <a:latin typeface="Calibri"/>
                </a:rPr>
                <a:t>Aligned Vector Allocation</a:t>
              </a:r>
            </a:p>
          </p:txBody>
        </p:sp>
      </p:grpSp>
      <p:grpSp>
        <p:nvGrpSpPr>
          <p:cNvPr id="19" name="Group 18"/>
          <p:cNvGrpSpPr/>
          <p:nvPr/>
        </p:nvGrpSpPr>
        <p:grpSpPr>
          <a:xfrm>
            <a:off x="4700728" y="201185"/>
            <a:ext cx="3771551" cy="4705949"/>
            <a:chOff x="4829511" y="401409"/>
            <a:chExt cx="4380607" cy="5638229"/>
          </a:xfrm>
        </p:grpSpPr>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29511" y="770741"/>
              <a:ext cx="4380607" cy="5268897"/>
            </a:xfrm>
            <a:prstGeom prst="rect">
              <a:avLst/>
            </a:prstGeom>
          </p:spPr>
          <p:style>
            <a:lnRef idx="2">
              <a:schemeClr val="dk1"/>
            </a:lnRef>
            <a:fillRef idx="1">
              <a:schemeClr val="lt1"/>
            </a:fillRef>
            <a:effectRef idx="0">
              <a:schemeClr val="dk1"/>
            </a:effectRef>
            <a:fontRef idx="minor">
              <a:schemeClr val="dk1"/>
            </a:fontRef>
          </p:style>
        </p:pic>
        <p:sp>
          <p:nvSpPr>
            <p:cNvPr id="18" name="TextBox 17"/>
            <p:cNvSpPr txBox="1"/>
            <p:nvPr/>
          </p:nvSpPr>
          <p:spPr>
            <a:xfrm>
              <a:off x="4829511" y="401409"/>
              <a:ext cx="4380607" cy="3687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685783"/>
              <a:r>
                <a:rPr lang="en-US" sz="1400" u="sng" dirty="0">
                  <a:solidFill>
                    <a:prstClr val="black"/>
                  </a:solidFill>
                  <a:latin typeface="Calibri"/>
                </a:rPr>
                <a:t>Built-in Functions</a:t>
              </a:r>
            </a:p>
          </p:txBody>
        </p:sp>
      </p:grpSp>
      <p:grpSp>
        <p:nvGrpSpPr>
          <p:cNvPr id="26" name="Group 25"/>
          <p:cNvGrpSpPr/>
          <p:nvPr/>
        </p:nvGrpSpPr>
        <p:grpSpPr>
          <a:xfrm>
            <a:off x="539746" y="1607701"/>
            <a:ext cx="3526655" cy="1037062"/>
            <a:chOff x="1174811" y="4001143"/>
            <a:chExt cx="4702206" cy="1382749"/>
          </a:xfrm>
        </p:grpSpPr>
        <p:sp>
          <p:nvSpPr>
            <p:cNvPr id="24" name="Rectangle 23"/>
            <p:cNvSpPr/>
            <p:nvPr/>
          </p:nvSpPr>
          <p:spPr>
            <a:xfrm>
              <a:off x="1174812" y="4275896"/>
              <a:ext cx="4702205"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685783"/>
              <a:r>
                <a:rPr lang="en-US" sz="1200" dirty="0" err="1">
                  <a:solidFill>
                    <a:prstClr val="black"/>
                  </a:solidFill>
                  <a:latin typeface="AdvP9011"/>
                </a:rPr>
                <a:t>ov_all_sumf</a:t>
              </a:r>
              <a:r>
                <a:rPr lang="en-US" sz="1200" dirty="0">
                  <a:solidFill>
                    <a:prstClr val="black"/>
                  </a:solidFill>
                  <a:latin typeface="AdvP9011"/>
                </a:rPr>
                <a:t>(x) Sum all SIMD elements</a:t>
              </a:r>
            </a:p>
            <a:p>
              <a:pPr defTabSz="685783"/>
              <a:r>
                <a:rPr lang="en-US" sz="1200" dirty="0" err="1">
                  <a:solidFill>
                    <a:prstClr val="black"/>
                  </a:solidFill>
                  <a:latin typeface="AdvP9011"/>
                </a:rPr>
                <a:t>ov_all_prodf</a:t>
              </a:r>
              <a:r>
                <a:rPr lang="en-US" sz="1200" dirty="0">
                  <a:solidFill>
                    <a:prstClr val="black"/>
                  </a:solidFill>
                  <a:latin typeface="AdvP9011"/>
                </a:rPr>
                <a:t>(x) Multiplies all SIMD elements</a:t>
              </a:r>
            </a:p>
            <a:p>
              <a:pPr defTabSz="685783"/>
              <a:r>
                <a:rPr lang="en-US" sz="1200" dirty="0" err="1">
                  <a:solidFill>
                    <a:prstClr val="black"/>
                  </a:solidFill>
                  <a:latin typeface="AdvP9011"/>
                </a:rPr>
                <a:t>ov_all_maxf</a:t>
              </a:r>
              <a:r>
                <a:rPr lang="en-US" sz="1200" dirty="0">
                  <a:solidFill>
                    <a:prstClr val="black"/>
                  </a:solidFill>
                  <a:latin typeface="AdvP9011"/>
                </a:rPr>
                <a:t>(x) Returns maximum element</a:t>
              </a:r>
            </a:p>
            <a:p>
              <a:pPr defTabSz="685783"/>
              <a:r>
                <a:rPr lang="en-US" sz="1200" dirty="0" err="1">
                  <a:solidFill>
                    <a:prstClr val="black"/>
                  </a:solidFill>
                  <a:latin typeface="AdvP9011"/>
                </a:rPr>
                <a:t>ov_all_minf</a:t>
              </a:r>
              <a:r>
                <a:rPr lang="en-US" sz="1200" dirty="0">
                  <a:solidFill>
                    <a:prstClr val="black"/>
                  </a:solidFill>
                  <a:latin typeface="AdvP9011"/>
                </a:rPr>
                <a:t>(x) Returns minimum element</a:t>
              </a:r>
              <a:endParaRPr lang="en-US" sz="1200" dirty="0">
                <a:solidFill>
                  <a:prstClr val="black"/>
                </a:solidFill>
                <a:latin typeface="Calibri"/>
              </a:endParaRPr>
            </a:p>
          </p:txBody>
        </p:sp>
        <p:sp>
          <p:nvSpPr>
            <p:cNvPr id="25" name="Rectangle 24"/>
            <p:cNvSpPr/>
            <p:nvPr/>
          </p:nvSpPr>
          <p:spPr>
            <a:xfrm>
              <a:off x="1174811" y="4001143"/>
              <a:ext cx="470220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defTabSz="685783"/>
              <a:r>
                <a:rPr lang="en-US" sz="1200" u="sng" dirty="0">
                  <a:solidFill>
                    <a:prstClr val="black"/>
                  </a:solidFill>
                  <a:latin typeface="Calibri"/>
                </a:rPr>
                <a:t>Reductions</a:t>
              </a:r>
            </a:p>
          </p:txBody>
        </p:sp>
      </p:grpSp>
      <p:grpSp>
        <p:nvGrpSpPr>
          <p:cNvPr id="29" name="Group 28"/>
          <p:cNvGrpSpPr/>
          <p:nvPr/>
        </p:nvGrpSpPr>
        <p:grpSpPr>
          <a:xfrm>
            <a:off x="938049" y="2842772"/>
            <a:ext cx="2730048" cy="2193633"/>
            <a:chOff x="852798" y="3813307"/>
            <a:chExt cx="4003508" cy="3032777"/>
          </a:xfrm>
        </p:grpSpPr>
        <p:sp>
          <p:nvSpPr>
            <p:cNvPr id="27" name="TextBox 26"/>
            <p:cNvSpPr txBox="1"/>
            <p:nvPr/>
          </p:nvSpPr>
          <p:spPr>
            <a:xfrm>
              <a:off x="852798" y="3813307"/>
              <a:ext cx="4003508" cy="4255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685783"/>
              <a:r>
                <a:rPr lang="en-US" sz="1400" u="sng" dirty="0">
                  <a:solidFill>
                    <a:prstClr val="black"/>
                  </a:solidFill>
                  <a:latin typeface="Calibri"/>
                </a:rPr>
                <a:t>Vector Masks</a:t>
              </a:r>
            </a:p>
          </p:txBody>
        </p:sp>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798" y="4182639"/>
              <a:ext cx="4003508" cy="2663445"/>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8015579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64844"/>
            <a:ext cx="5416626" cy="642707"/>
          </a:xfrm>
        </p:spPr>
        <p:txBody>
          <a:bodyPr>
            <a:noAutofit/>
          </a:bodyPr>
          <a:lstStyle/>
          <a:p>
            <a:pPr>
              <a:lnSpc>
                <a:spcPct val="100000"/>
              </a:lnSpc>
            </a:pPr>
            <a:r>
              <a:rPr lang="en-US" sz="1800" b="1" dirty="0">
                <a:latin typeface="Verdana"/>
              </a:rPr>
              <a:t>Power Analysis for Applications and Data Centers</a:t>
            </a:r>
            <a:endParaRPr lang="en-US" sz="2000" b="1" dirty="0">
              <a:latin typeface="Verdana"/>
            </a:endParaRPr>
          </a:p>
        </p:txBody>
      </p:sp>
      <p:sp>
        <p:nvSpPr>
          <p:cNvPr id="8" name="Rectangle 7"/>
          <p:cNvSpPr/>
          <p:nvPr/>
        </p:nvSpPr>
        <p:spPr>
          <a:xfrm>
            <a:off x="160925" y="885081"/>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Taylor Kidd, Rob Farber, Belinda Liviero, Evan Felix</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71757" y="625396"/>
            <a:ext cx="2697480" cy="288539"/>
          </a:xfrm>
          <a:prstGeom prst="rect">
            <a:avLst/>
          </a:prstGeom>
        </p:spPr>
        <p:txBody>
          <a:bodyPr wrap="square" lIns="68579" tIns="34289" rIns="68579" bIns="34289">
            <a:spAutoFit/>
          </a:bodyPr>
          <a:lstStyle/>
          <a:p>
            <a:pPr defTabSz="685783"/>
            <a:r>
              <a:rPr lang="en-US" sz="1400" dirty="0">
                <a:solidFill>
                  <a:srgbClr val="000000"/>
                </a:solidFill>
                <a:latin typeface="Verdana"/>
              </a:rPr>
              <a:t>Volume 2, Chapter 25</a:t>
            </a:r>
            <a:endParaRPr lang="en-US" sz="1400" dirty="0">
              <a:solidFill>
                <a:prstClr val="black"/>
              </a:solidFill>
              <a:latin typeface="Calibri"/>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7784" y="64844"/>
            <a:ext cx="751886" cy="9594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0928" y="64845"/>
            <a:ext cx="755627" cy="95949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59567" y="64845"/>
            <a:ext cx="755627" cy="9594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5194" y="64846"/>
            <a:ext cx="753757" cy="959497"/>
          </a:xfrm>
          <a:prstGeom prst="rect">
            <a:avLst/>
          </a:prstGeom>
        </p:spPr>
      </p:pic>
      <p:sp>
        <p:nvSpPr>
          <p:cNvPr id="3" name="Rectangle 2"/>
          <p:cNvSpPr/>
          <p:nvPr/>
        </p:nvSpPr>
        <p:spPr>
          <a:xfrm>
            <a:off x="288525" y="1268103"/>
            <a:ext cx="3701358" cy="1731241"/>
          </a:xfrm>
          <a:prstGeom prst="rect">
            <a:avLst/>
          </a:prstGeom>
        </p:spPr>
        <p:txBody>
          <a:bodyPr wrap="square" lIns="68579" tIns="34289" rIns="68579" bIns="34289">
            <a:spAutoFit/>
          </a:bodyPr>
          <a:lstStyle/>
          <a:p>
            <a:pPr defTabSz="685783"/>
            <a:r>
              <a:rPr lang="en-US" sz="1200" dirty="0">
                <a:solidFill>
                  <a:prstClr val="black"/>
                </a:solidFill>
                <a:latin typeface="Calibri"/>
              </a:rPr>
              <a:t>Potentially save megawatts of power on leadership class systems and provide significant reductions in power consumption on small clusters over the long term</a:t>
            </a:r>
          </a:p>
          <a:p>
            <a:pPr marL="257168" indent="-257168" defTabSz="685783">
              <a:buFont typeface="+mj-lt"/>
              <a:buAutoNum type="arabicPeriod"/>
            </a:pPr>
            <a:r>
              <a:rPr lang="en-US" sz="1200" dirty="0">
                <a:solidFill>
                  <a:prstClr val="black"/>
                </a:solidFill>
                <a:latin typeface="Calibri"/>
              </a:rPr>
              <a:t>Measure the performance per watt associated with running an application, analyze such measurements, and make changes to an application to improve its energy efficiency</a:t>
            </a:r>
          </a:p>
          <a:p>
            <a:pPr marL="257168" indent="-257168" defTabSz="685783">
              <a:buFont typeface="+mj-lt"/>
              <a:buAutoNum type="arabicPeriod"/>
            </a:pPr>
            <a:r>
              <a:rPr lang="en-US" sz="1200" dirty="0">
                <a:solidFill>
                  <a:prstClr val="black"/>
                </a:solidFill>
                <a:latin typeface="Calibri"/>
              </a:rPr>
              <a:t>Acquire and understand power usage across a cluster environment through the use of waterfall plots</a:t>
            </a:r>
          </a:p>
        </p:txBody>
      </p:sp>
      <p:sp>
        <p:nvSpPr>
          <p:cNvPr id="10" name="Rectangle 9"/>
          <p:cNvSpPr/>
          <p:nvPr/>
        </p:nvSpPr>
        <p:spPr>
          <a:xfrm>
            <a:off x="4696345" y="1201872"/>
            <a:ext cx="3726017" cy="288539"/>
          </a:xfrm>
          <a:prstGeom prst="rect">
            <a:avLst/>
          </a:prstGeom>
        </p:spPr>
        <p:txBody>
          <a:bodyPr wrap="none" lIns="68579" tIns="34289" rIns="68579" bIns="34289">
            <a:spAutoFit/>
          </a:bodyPr>
          <a:lstStyle/>
          <a:p>
            <a:pPr defTabSz="685783"/>
            <a:r>
              <a:rPr lang="en-US" sz="1400" dirty="0">
                <a:solidFill>
                  <a:prstClr val="black"/>
                </a:solidFill>
                <a:latin typeface="Calibri"/>
              </a:rPr>
              <a:t>THREAD MAPPING MATTERS: </a:t>
            </a:r>
            <a:r>
              <a:rPr lang="en-US" sz="1400" dirty="0" smtClean="0">
                <a:solidFill>
                  <a:prstClr val="black"/>
                </a:solidFill>
                <a:latin typeface="Calibri"/>
              </a:rPr>
              <a:t>OpenMP</a:t>
            </a:r>
            <a:r>
              <a:rPr lang="en-US" sz="1400" dirty="0" smtClean="0">
                <a:solidFill>
                  <a:srgbClr val="A6A6A6"/>
                </a:solidFill>
                <a:latin typeface="Calibri"/>
              </a:rPr>
              <a:t>*</a:t>
            </a:r>
            <a:r>
              <a:rPr lang="en-US" sz="1400" dirty="0" smtClean="0">
                <a:solidFill>
                  <a:prstClr val="black"/>
                </a:solidFill>
                <a:latin typeface="Calibri"/>
              </a:rPr>
              <a:t> </a:t>
            </a:r>
            <a:r>
              <a:rPr lang="en-US" sz="1400" dirty="0">
                <a:solidFill>
                  <a:prstClr val="black"/>
                </a:solidFill>
                <a:latin typeface="Calibri"/>
              </a:rPr>
              <a:t>AFFINITY</a:t>
            </a:r>
          </a:p>
        </p:txBody>
      </p:sp>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89884" y="1478871"/>
            <a:ext cx="5211284" cy="3047153"/>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0728" y="3170328"/>
            <a:ext cx="3129155" cy="1138214"/>
          </a:xfrm>
          <a:prstGeom prst="rect">
            <a:avLst/>
          </a:prstGeom>
        </p:spPr>
      </p:pic>
      <p:sp>
        <p:nvSpPr>
          <p:cNvPr id="15" name="TextBox 14"/>
          <p:cNvSpPr txBox="1"/>
          <p:nvPr/>
        </p:nvSpPr>
        <p:spPr>
          <a:xfrm>
            <a:off x="45648" y="3311187"/>
            <a:ext cx="909420" cy="946412"/>
          </a:xfrm>
          <a:prstGeom prst="rect">
            <a:avLst/>
          </a:prstGeom>
          <a:noFill/>
        </p:spPr>
        <p:txBody>
          <a:bodyPr wrap="square" lIns="68579" tIns="34289" rIns="68579" bIns="34289" rtlCol="0">
            <a:spAutoFit/>
          </a:bodyPr>
          <a:lstStyle/>
          <a:p>
            <a:pPr algn="ctr" defTabSz="685783"/>
            <a:r>
              <a:rPr lang="en-US" sz="1400" dirty="0">
                <a:solidFill>
                  <a:prstClr val="black"/>
                </a:solidFill>
                <a:latin typeface="Calibri"/>
              </a:rPr>
              <a:t>A waterfall plot at PNNL</a:t>
            </a:r>
          </a:p>
        </p:txBody>
      </p:sp>
    </p:spTree>
    <p:extLst>
      <p:ext uri="{BB962C8B-B14F-4D97-AF65-F5344CB8AC3E}">
        <p14:creationId xmlns:p14="http://schemas.microsoft.com/office/powerpoint/2010/main" val="177886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Understanding Power Data On A Node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2694" y="417528"/>
            <a:ext cx="3857348" cy="2153686"/>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378" y="2665962"/>
            <a:ext cx="4044592" cy="222452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3009" y="2715551"/>
            <a:ext cx="3857031" cy="2174937"/>
          </a:xfrm>
          <a:prstGeom prst="rect">
            <a:avLst/>
          </a:prstGeom>
        </p:spPr>
      </p:pic>
      <p:sp>
        <p:nvSpPr>
          <p:cNvPr id="9" name="TextBox 8"/>
          <p:cNvSpPr txBox="1"/>
          <p:nvPr/>
        </p:nvSpPr>
        <p:spPr>
          <a:xfrm>
            <a:off x="155360" y="609845"/>
            <a:ext cx="1927847" cy="288539"/>
          </a:xfrm>
          <a:prstGeom prst="rect">
            <a:avLst/>
          </a:prstGeom>
          <a:noFill/>
        </p:spPr>
        <p:txBody>
          <a:bodyPr wrap="square" lIns="68579" tIns="34289" rIns="68579" bIns="34289" rtlCol="0">
            <a:spAutoFit/>
          </a:bodyPr>
          <a:lstStyle/>
          <a:p>
            <a:pPr defTabSz="685783"/>
            <a:r>
              <a:rPr lang="en-US" sz="1400" dirty="0">
                <a:solidFill>
                  <a:prstClr val="black"/>
                </a:solidFill>
                <a:latin typeface="Calibri"/>
              </a:rPr>
              <a:t>From text output:</a:t>
            </a: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2923" y="886844"/>
            <a:ext cx="3095978" cy="959945"/>
          </a:xfrm>
          <a:prstGeom prst="rect">
            <a:avLst/>
          </a:prstGeom>
        </p:spPr>
        <p:style>
          <a:lnRef idx="2">
            <a:schemeClr val="dk1"/>
          </a:lnRef>
          <a:fillRef idx="1">
            <a:schemeClr val="lt1"/>
          </a:fillRef>
          <a:effectRef idx="0">
            <a:schemeClr val="dk1"/>
          </a:effectRef>
          <a:fontRef idx="minor">
            <a:schemeClr val="dk1"/>
          </a:fontRef>
        </p:style>
      </p:pic>
      <p:sp>
        <p:nvSpPr>
          <p:cNvPr id="20" name="TextBox 19"/>
          <p:cNvSpPr txBox="1"/>
          <p:nvPr/>
        </p:nvSpPr>
        <p:spPr>
          <a:xfrm>
            <a:off x="1718752" y="1858546"/>
            <a:ext cx="1790149" cy="284691"/>
          </a:xfrm>
          <a:prstGeom prst="rect">
            <a:avLst/>
          </a:prstGeom>
          <a:noFill/>
        </p:spPr>
        <p:txBody>
          <a:bodyPr wrap="square" lIns="68579" tIns="34289" rIns="68579" bIns="34289" rtlCol="0">
            <a:spAutoFit/>
          </a:bodyPr>
          <a:lstStyle/>
          <a:p>
            <a:pPr defTabSz="685783"/>
            <a:r>
              <a:rPr lang="en-US" sz="1400" dirty="0">
                <a:solidFill>
                  <a:prstClr val="black"/>
                </a:solidFill>
                <a:latin typeface="Calibri"/>
              </a:rPr>
              <a:t>To graphical output:</a:t>
            </a:r>
          </a:p>
        </p:txBody>
      </p:sp>
      <p:cxnSp>
        <p:nvCxnSpPr>
          <p:cNvPr id="12" name="Elbow Connector 11"/>
          <p:cNvCxnSpPr>
            <a:stCxn id="20" idx="3"/>
            <a:endCxn id="6" idx="1"/>
          </p:cNvCxnSpPr>
          <p:nvPr/>
        </p:nvCxnSpPr>
        <p:spPr>
          <a:xfrm flipV="1">
            <a:off x="3508901" y="1494371"/>
            <a:ext cx="1393793" cy="506521"/>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0" idx="3"/>
            <a:endCxn id="8" idx="1"/>
          </p:cNvCxnSpPr>
          <p:nvPr/>
        </p:nvCxnSpPr>
        <p:spPr>
          <a:xfrm>
            <a:off x="3508901" y="2000892"/>
            <a:ext cx="1394108" cy="180212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0" idx="3"/>
            <a:endCxn id="7" idx="0"/>
          </p:cNvCxnSpPr>
          <p:nvPr/>
        </p:nvCxnSpPr>
        <p:spPr>
          <a:xfrm flipH="1">
            <a:off x="2291674" y="2000892"/>
            <a:ext cx="1217227" cy="665070"/>
          </a:xfrm>
          <a:prstGeom prst="bentConnector4">
            <a:avLst>
              <a:gd name="adj1" fmla="val -18780"/>
              <a:gd name="adj2" fmla="val 44907"/>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299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09" y="-215763"/>
            <a:ext cx="8444320" cy="994172"/>
          </a:xfrm>
        </p:spPr>
        <p:txBody>
          <a:bodyPr>
            <a:normAutofit/>
          </a:bodyPr>
          <a:lstStyle/>
          <a:p>
            <a:r>
              <a:rPr lang="en-US" sz="2400" dirty="0"/>
              <a:t>To Understanding Cluster Usage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4886" y="513903"/>
            <a:ext cx="4487663" cy="2264731"/>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3670" y="2860548"/>
            <a:ext cx="4455247" cy="2185498"/>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180" y="2860548"/>
            <a:ext cx="3853121" cy="1867850"/>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50237" y="1258410"/>
            <a:ext cx="1936248" cy="1573202"/>
          </a:xfrm>
          <a:prstGeom prst="rect">
            <a:avLst/>
          </a:prstGeom>
        </p:spPr>
      </p:pic>
      <p:sp>
        <p:nvSpPr>
          <p:cNvPr id="10" name="Rectangle 9"/>
          <p:cNvSpPr/>
          <p:nvPr/>
        </p:nvSpPr>
        <p:spPr>
          <a:xfrm>
            <a:off x="106638" y="513902"/>
            <a:ext cx="4412202" cy="1361909"/>
          </a:xfrm>
          <a:prstGeom prst="rect">
            <a:avLst/>
          </a:prstGeom>
        </p:spPr>
        <p:txBody>
          <a:bodyPr wrap="square" lIns="68579" tIns="34289" rIns="68579" bIns="34289">
            <a:spAutoFit/>
          </a:bodyPr>
          <a:lstStyle/>
          <a:p>
            <a:pPr defTabSz="685783"/>
            <a:r>
              <a:rPr lang="en-US" sz="1400" dirty="0" err="1">
                <a:solidFill>
                  <a:prstClr val="black"/>
                </a:solidFill>
                <a:latin typeface="Calibri"/>
              </a:rPr>
              <a:t>NWPerf</a:t>
            </a:r>
            <a:r>
              <a:rPr lang="en-US" sz="1400" dirty="0">
                <a:solidFill>
                  <a:prstClr val="black"/>
                </a:solidFill>
                <a:latin typeface="Calibri"/>
              </a:rPr>
              <a:t> is freely available software that collects performance data for every job run on a supercomputer or compute cluster </a:t>
            </a:r>
            <a:r>
              <a:rPr lang="en-US" sz="1400" dirty="0">
                <a:solidFill>
                  <a:prstClr val="black"/>
                </a:solidFill>
                <a:latin typeface="Calibri"/>
                <a:hlinkClick r:id="rId7"/>
              </a:rPr>
              <a:t>https://github.com/EMSL-MSC/NWPerf</a:t>
            </a:r>
            <a:r>
              <a:rPr lang="en-US" sz="1400" dirty="0">
                <a:solidFill>
                  <a:prstClr val="black"/>
                </a:solidFill>
                <a:latin typeface="Calibri"/>
              </a:rPr>
              <a:t> </a:t>
            </a:r>
          </a:p>
          <a:p>
            <a:pPr defTabSz="685783"/>
            <a:endParaRPr lang="en-US" sz="1400" dirty="0">
              <a:solidFill>
                <a:prstClr val="black"/>
              </a:solidFill>
              <a:latin typeface="Calibri"/>
            </a:endParaRPr>
          </a:p>
          <a:p>
            <a:pPr marL="214308" indent="-214308" defTabSz="685783">
              <a:buFont typeface="Arial" panose="020B0604020202020204" pitchFamily="34" charset="0"/>
              <a:buChar char="•"/>
            </a:pPr>
            <a:r>
              <a:rPr lang="en-US" sz="1400" dirty="0" err="1">
                <a:solidFill>
                  <a:prstClr val="black"/>
                </a:solidFill>
                <a:latin typeface="Calibri"/>
              </a:rPr>
              <a:t>Cview</a:t>
            </a:r>
            <a:r>
              <a:rPr lang="en-US" sz="1400" dirty="0">
                <a:solidFill>
                  <a:prstClr val="black"/>
                </a:solidFill>
                <a:latin typeface="Calibri"/>
              </a:rPr>
              <a:t> displays data along each axis</a:t>
            </a:r>
          </a:p>
          <a:p>
            <a:pPr marL="214308" indent="-214308" defTabSz="685783">
              <a:buFont typeface="Arial" panose="020B0604020202020204" pitchFamily="34" charset="0"/>
              <a:buChar char="•"/>
            </a:pPr>
            <a:r>
              <a:rPr lang="en-US" sz="1400" dirty="0">
                <a:solidFill>
                  <a:prstClr val="black"/>
                </a:solidFill>
                <a:latin typeface="Calibri"/>
                <a:hlinkClick r:id="rId8"/>
              </a:rPr>
              <a:t>https://github.com/EMSL-MSC/cview</a:t>
            </a:r>
            <a:r>
              <a:rPr lang="en-US" sz="1400" dirty="0">
                <a:solidFill>
                  <a:prstClr val="black"/>
                </a:solidFill>
                <a:latin typeface="Calibri"/>
              </a:rPr>
              <a:t> </a:t>
            </a:r>
          </a:p>
        </p:txBody>
      </p:sp>
      <p:cxnSp>
        <p:nvCxnSpPr>
          <p:cNvPr id="12" name="Straight Arrow Connector 11"/>
          <p:cNvCxnSpPr/>
          <p:nvPr/>
        </p:nvCxnSpPr>
        <p:spPr>
          <a:xfrm>
            <a:off x="492712" y="4919537"/>
            <a:ext cx="34889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11171" y="4685469"/>
            <a:ext cx="1052004" cy="288539"/>
          </a:xfrm>
          <a:prstGeom prst="rect">
            <a:avLst/>
          </a:prstGeom>
          <a:noFill/>
        </p:spPr>
        <p:txBody>
          <a:bodyPr wrap="square" lIns="68579" tIns="34289" rIns="68579" bIns="34289" rtlCol="0">
            <a:spAutoFit/>
          </a:bodyPr>
          <a:lstStyle/>
          <a:p>
            <a:pPr algn="ctr" defTabSz="685783"/>
            <a:r>
              <a:rPr lang="en-US" sz="1400" dirty="0">
                <a:solidFill>
                  <a:prstClr val="black"/>
                </a:solidFill>
                <a:latin typeface="Calibri"/>
              </a:rPr>
              <a:t>Time</a:t>
            </a:r>
          </a:p>
        </p:txBody>
      </p:sp>
      <p:cxnSp>
        <p:nvCxnSpPr>
          <p:cNvPr id="17" name="Straight Arrow Connector 16"/>
          <p:cNvCxnSpPr/>
          <p:nvPr/>
        </p:nvCxnSpPr>
        <p:spPr>
          <a:xfrm flipH="1">
            <a:off x="173115" y="3089430"/>
            <a:ext cx="6659" cy="15531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5400000">
            <a:off x="-54267" y="3809027"/>
            <a:ext cx="670478" cy="288539"/>
          </a:xfrm>
          <a:prstGeom prst="rect">
            <a:avLst/>
          </a:prstGeom>
          <a:noFill/>
        </p:spPr>
        <p:txBody>
          <a:bodyPr wrap="square" lIns="68579" tIns="34289" rIns="68579" bIns="34289" rtlCol="0">
            <a:spAutoFit/>
          </a:bodyPr>
          <a:lstStyle/>
          <a:p>
            <a:pPr defTabSz="685783"/>
            <a:r>
              <a:rPr lang="en-US" sz="1400" dirty="0">
                <a:solidFill>
                  <a:prstClr val="black"/>
                </a:solidFill>
                <a:latin typeface="Calibri"/>
              </a:rPr>
              <a:t>Nodes</a:t>
            </a:r>
          </a:p>
        </p:txBody>
      </p:sp>
    </p:spTree>
    <p:extLst>
      <p:ext uri="{BB962C8B-B14F-4D97-AF65-F5344CB8AC3E}">
        <p14:creationId xmlns:p14="http://schemas.microsoft.com/office/powerpoint/2010/main" val="366209617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ver XeonPhi Fron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7414" y="917143"/>
            <a:ext cx="1589177" cy="2011680"/>
          </a:xfrm>
          <a:prstGeom prst="rect">
            <a:avLst/>
          </a:prstGeom>
          <a:ln w="34925">
            <a:solidFill>
              <a:schemeClr val="bg1">
                <a:lumMod val="75000"/>
                <a:alpha val="50000"/>
              </a:schemeClr>
            </a:solidFill>
          </a:ln>
        </p:spPr>
      </p:pic>
      <p:pic>
        <p:nvPicPr>
          <p:cNvPr id="8" name="Picture 7" descr="Cover SPP 9780124159938.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5204" y="917143"/>
            <a:ext cx="1633742" cy="2011680"/>
          </a:xfrm>
          <a:prstGeom prst="rect">
            <a:avLst/>
          </a:prstGeom>
          <a:ln w="34925">
            <a:solidFill>
              <a:schemeClr val="bg1">
                <a:lumMod val="75000"/>
                <a:alpha val="50000"/>
              </a:schemeClr>
            </a:solidFill>
          </a:ln>
        </p:spPr>
      </p:pic>
      <p:sp>
        <p:nvSpPr>
          <p:cNvPr id="3" name="Slide Number Placeholder 2"/>
          <p:cNvSpPr>
            <a:spLocks noGrp="1"/>
          </p:cNvSpPr>
          <p:nvPr>
            <p:ph type="sldNum" sz="quarter" idx="12"/>
          </p:nvPr>
        </p:nvSpPr>
        <p:spPr/>
        <p:txBody>
          <a:bodyPr/>
          <a:lstStyle/>
          <a:p>
            <a:fld id="{EE2556C5-CE8C-6547-B838-EA80C61A4AF7}" type="slidenum">
              <a:rPr lang="en-US" smtClean="0"/>
              <a:pPr/>
              <a:t>65</a:t>
            </a:fld>
            <a:endParaRPr lang="en-US"/>
          </a:p>
        </p:txBody>
      </p:sp>
      <p:pic>
        <p:nvPicPr>
          <p:cNvPr id="9" name="Picture 8" descr="Cover VFX Boo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550" y="917143"/>
            <a:ext cx="1328250" cy="2011680"/>
          </a:xfrm>
          <a:prstGeom prst="rect">
            <a:avLst/>
          </a:prstGeom>
          <a:ln w="34925">
            <a:solidFill>
              <a:schemeClr val="bg1">
                <a:lumMod val="75000"/>
                <a:alpha val="50000"/>
              </a:schemeClr>
            </a:solidFill>
          </a:ln>
        </p:spPr>
      </p:pic>
      <p:pic>
        <p:nvPicPr>
          <p:cNvPr id="14" name="Picture 13" descr="Cover Pearl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82592" y="912091"/>
            <a:ext cx="1609344" cy="2011680"/>
          </a:xfrm>
          <a:prstGeom prst="rect">
            <a:avLst/>
          </a:prstGeom>
        </p:spPr>
      </p:pic>
      <p:sp>
        <p:nvSpPr>
          <p:cNvPr id="15" name="TextBox 14"/>
          <p:cNvSpPr txBox="1"/>
          <p:nvPr/>
        </p:nvSpPr>
        <p:spPr>
          <a:xfrm>
            <a:off x="3213100" y="4279900"/>
            <a:ext cx="2510122" cy="230832"/>
          </a:xfrm>
          <a:prstGeom prst="rect">
            <a:avLst/>
          </a:prstGeom>
          <a:noFill/>
        </p:spPr>
        <p:txBody>
          <a:bodyPr wrap="none" rtlCol="0">
            <a:spAutoFit/>
          </a:bodyPr>
          <a:lstStyle/>
          <a:p>
            <a:r>
              <a:rPr lang="en-US" sz="900" dirty="0" smtClean="0">
                <a:solidFill>
                  <a:schemeClr val="bg1">
                    <a:lumMod val="65000"/>
                  </a:schemeClr>
                </a:solidFill>
                <a:latin typeface="Arial Narrow"/>
                <a:cs typeface="Arial Narrow"/>
              </a:rPr>
              <a:t>Book cover designs used with permission of publishers.</a:t>
            </a:r>
          </a:p>
        </p:txBody>
      </p:sp>
      <p:pic>
        <p:nvPicPr>
          <p:cNvPr id="4" name="Picture 3" descr="9780128038192_Reinders_Jeffers final fro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022" y="912091"/>
            <a:ext cx="1636956" cy="2011680"/>
          </a:xfrm>
          <a:prstGeom prst="rect">
            <a:avLst/>
          </a:prstGeom>
        </p:spPr>
      </p:pic>
    </p:spTree>
    <p:extLst>
      <p:ext uri="{BB962C8B-B14F-4D97-AF65-F5344CB8AC3E}">
        <p14:creationId xmlns:p14="http://schemas.microsoft.com/office/powerpoint/2010/main" val="25285394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98194" y="685801"/>
            <a:ext cx="2861611" cy="3290900"/>
          </a:xfrm>
          <a:prstGeom prst="rect">
            <a:avLst/>
          </a:prstGeom>
          <a:noFill/>
        </p:spPr>
        <p:txBody>
          <a:bodyPr wrap="square" lIns="68579" tIns="34289" rIns="68579" bIns="34289" rtlCol="0">
            <a:spAutoFit/>
          </a:bodyPr>
          <a:lstStyle/>
          <a:p>
            <a:pPr defTabSz="685783"/>
            <a:r>
              <a:rPr lang="en-US" sz="1400" b="1" i="1" dirty="0">
                <a:solidFill>
                  <a:prstClr val="black"/>
                </a:solidFill>
                <a:latin typeface="Arial" charset="0"/>
              </a:rPr>
              <a:t>“</a:t>
            </a:r>
            <a:r>
              <a:rPr lang="en-US" sz="1400" i="1" dirty="0">
                <a:solidFill>
                  <a:prstClr val="black"/>
                </a:solidFill>
                <a:latin typeface="Calibri"/>
              </a:rPr>
              <a:t>Modern processors are many-core, and will become </a:t>
            </a:r>
            <a:r>
              <a:rPr lang="en-US" sz="1400" i="1" dirty="0" err="1">
                <a:solidFill>
                  <a:prstClr val="black"/>
                </a:solidFill>
                <a:latin typeface="Calibri"/>
              </a:rPr>
              <a:t>moreso</a:t>
            </a:r>
            <a:r>
              <a:rPr lang="en-US" sz="1400" i="1" dirty="0">
                <a:solidFill>
                  <a:prstClr val="black"/>
                </a:solidFill>
                <a:latin typeface="Calibri"/>
              </a:rPr>
              <a:t>, that trend is simply not going away. Users and developers are flocking to these platforms. What we need to do to use them is not revolutionary, simply to make good use of techniques that have been known for a long time. But those techniques need to be used much more widely, with different emphasis, and at different scales.</a:t>
            </a:r>
            <a:r>
              <a:rPr lang="en-US" sz="1400" b="1" i="1" dirty="0">
                <a:solidFill>
                  <a:prstClr val="black"/>
                </a:solidFill>
                <a:latin typeface="Arial" charset="0"/>
              </a:rPr>
              <a:t>”</a:t>
            </a:r>
          </a:p>
          <a:p>
            <a:pPr algn="r" defTabSz="685783" eaLnBrk="0" fontAlgn="base" hangingPunct="0">
              <a:lnSpc>
                <a:spcPct val="110000"/>
              </a:lnSpc>
              <a:spcBef>
                <a:spcPct val="0"/>
              </a:spcBef>
              <a:spcAft>
                <a:spcPct val="0"/>
              </a:spcAft>
            </a:pPr>
            <a:r>
              <a:rPr lang="en-US" sz="1200" b="1" i="1" dirty="0">
                <a:solidFill>
                  <a:prstClr val="black"/>
                </a:solidFill>
                <a:latin typeface="Arial" charset="0"/>
              </a:rPr>
              <a:t>— Dan </a:t>
            </a:r>
            <a:r>
              <a:rPr lang="en-US" sz="1200" b="1" i="1" dirty="0" err="1">
                <a:solidFill>
                  <a:prstClr val="black"/>
                </a:solidFill>
                <a:latin typeface="Arial" charset="0"/>
              </a:rPr>
              <a:t>Stanzione</a:t>
            </a:r>
            <a:endParaRPr lang="en-US" sz="1200" b="1" i="1" dirty="0">
              <a:solidFill>
                <a:prstClr val="black"/>
              </a:solidFill>
              <a:latin typeface="Arial" charset="0"/>
            </a:endParaRPr>
          </a:p>
          <a:p>
            <a:pPr algn="r" defTabSz="457178" eaLnBrk="0" fontAlgn="base" hangingPunct="0">
              <a:lnSpc>
                <a:spcPct val="110000"/>
              </a:lnSpc>
              <a:spcBef>
                <a:spcPct val="0"/>
              </a:spcBef>
              <a:spcAft>
                <a:spcPct val="0"/>
              </a:spcAft>
            </a:pPr>
            <a:r>
              <a:rPr lang="en-US" sz="1200" b="1" i="1" dirty="0">
                <a:solidFill>
                  <a:prstClr val="black"/>
                </a:solidFill>
                <a:latin typeface="Arial" charset="0"/>
              </a:rPr>
              <a:t>Executive Director</a:t>
            </a:r>
          </a:p>
          <a:p>
            <a:pPr algn="r" defTabSz="685783" eaLnBrk="0" fontAlgn="base" hangingPunct="0">
              <a:lnSpc>
                <a:spcPct val="110000"/>
              </a:lnSpc>
              <a:spcBef>
                <a:spcPct val="0"/>
              </a:spcBef>
              <a:spcAft>
                <a:spcPct val="0"/>
              </a:spcAft>
            </a:pPr>
            <a:r>
              <a:rPr lang="en-US" sz="1200" b="1" i="1" dirty="0">
                <a:solidFill>
                  <a:prstClr val="black"/>
                </a:solidFill>
                <a:latin typeface="Arial" charset="0"/>
              </a:rPr>
              <a:t>(Texas Advanced Computing Center</a:t>
            </a:r>
          </a:p>
          <a:p>
            <a:pPr algn="r" defTabSz="685783" eaLnBrk="0" fontAlgn="base" hangingPunct="0">
              <a:lnSpc>
                <a:spcPct val="110000"/>
              </a:lnSpc>
              <a:spcBef>
                <a:spcPct val="0"/>
              </a:spcBef>
              <a:spcAft>
                <a:spcPct val="0"/>
              </a:spcAft>
            </a:pPr>
            <a:r>
              <a:rPr lang="en-US" sz="1200" b="1" i="1" dirty="0">
                <a:solidFill>
                  <a:prstClr val="black"/>
                </a:solidFill>
                <a:latin typeface="Arial" charset="0"/>
              </a:rPr>
              <a:t>The University of Texas at Austin)</a:t>
            </a:r>
          </a:p>
        </p:txBody>
      </p:sp>
      <p:sp>
        <p:nvSpPr>
          <p:cNvPr id="12" name="TextBox 11"/>
          <p:cNvSpPr txBox="1"/>
          <p:nvPr/>
        </p:nvSpPr>
        <p:spPr>
          <a:xfrm>
            <a:off x="101600" y="114302"/>
            <a:ext cx="2743200" cy="3269501"/>
          </a:xfrm>
          <a:prstGeom prst="rect">
            <a:avLst/>
          </a:prstGeom>
          <a:noFill/>
        </p:spPr>
        <p:txBody>
          <a:bodyPr wrap="square" lIns="68579" tIns="34289" rIns="68579" bIns="34289" rtlCol="0">
            <a:spAutoFit/>
          </a:bodyPr>
          <a:lstStyle/>
          <a:p>
            <a:pPr defTabSz="457178" eaLnBrk="0" fontAlgn="base" hangingPunct="0">
              <a:spcBef>
                <a:spcPct val="0"/>
              </a:spcBef>
              <a:spcAft>
                <a:spcPct val="0"/>
              </a:spcAft>
            </a:pPr>
            <a:r>
              <a:rPr lang="en-US" sz="1600" dirty="0">
                <a:solidFill>
                  <a:prstClr val="black"/>
                </a:solidFill>
                <a:latin typeface="Arial" charset="0"/>
              </a:rPr>
              <a:t>25 chapters,</a:t>
            </a:r>
            <a:br>
              <a:rPr lang="en-US" sz="1600" dirty="0">
                <a:solidFill>
                  <a:prstClr val="black"/>
                </a:solidFill>
                <a:latin typeface="Arial" charset="0"/>
              </a:rPr>
            </a:br>
            <a:r>
              <a:rPr lang="en-US" sz="1600" dirty="0">
                <a:solidFill>
                  <a:prstClr val="black"/>
                </a:solidFill>
                <a:latin typeface="Arial" charset="0"/>
              </a:rPr>
              <a:t>73 expert contributors.</a:t>
            </a:r>
          </a:p>
          <a:p>
            <a:pPr defTabSz="457178" eaLnBrk="0" fontAlgn="base" hangingPunct="0">
              <a:spcBef>
                <a:spcPct val="0"/>
              </a:spcBef>
              <a:spcAft>
                <a:spcPct val="0"/>
              </a:spcAft>
            </a:pPr>
            <a:endParaRPr lang="en-US" sz="1600" dirty="0">
              <a:solidFill>
                <a:prstClr val="black"/>
              </a:solidFill>
              <a:latin typeface="Arial" charset="0"/>
            </a:endParaRPr>
          </a:p>
          <a:p>
            <a:pPr defTabSz="685783" eaLnBrk="0" fontAlgn="base" hangingPunct="0">
              <a:spcBef>
                <a:spcPct val="0"/>
              </a:spcBef>
              <a:spcAft>
                <a:spcPct val="0"/>
              </a:spcAft>
            </a:pPr>
            <a:r>
              <a:rPr lang="en-US" sz="1600" dirty="0">
                <a:solidFill>
                  <a:prstClr val="black"/>
                </a:solidFill>
                <a:latin typeface="Arial" charset="0"/>
              </a:rPr>
              <a:t>Numerous  “Real World” Code “Recipes” and examples using OpenMP*, MPI, OpenCL*, C, C++, Fortran.</a:t>
            </a:r>
          </a:p>
          <a:p>
            <a:pPr defTabSz="457178" eaLnBrk="0" fontAlgn="base" hangingPunct="0">
              <a:spcBef>
                <a:spcPct val="0"/>
              </a:spcBef>
              <a:spcAft>
                <a:spcPct val="0"/>
              </a:spcAft>
            </a:pPr>
            <a:endParaRPr lang="en-US" sz="1600" dirty="0">
              <a:solidFill>
                <a:prstClr val="black"/>
              </a:solidFill>
              <a:latin typeface="Arial" charset="0"/>
            </a:endParaRPr>
          </a:p>
          <a:p>
            <a:pPr defTabSz="685783" eaLnBrk="0" fontAlgn="base" hangingPunct="0">
              <a:spcBef>
                <a:spcPct val="0"/>
              </a:spcBef>
              <a:spcAft>
                <a:spcPct val="0"/>
              </a:spcAft>
            </a:pPr>
            <a:r>
              <a:rPr lang="en-US" sz="1600" dirty="0">
                <a:solidFill>
                  <a:prstClr val="black"/>
                </a:solidFill>
                <a:latin typeface="Arial" charset="0"/>
              </a:rPr>
              <a:t>Successful techniques, tips for key issues of scaling, locality of reference and vectorization</a:t>
            </a:r>
          </a:p>
        </p:txBody>
      </p:sp>
      <p:sp>
        <p:nvSpPr>
          <p:cNvPr id="16" name="TextBox 15"/>
          <p:cNvSpPr txBox="1"/>
          <p:nvPr/>
        </p:nvSpPr>
        <p:spPr>
          <a:xfrm>
            <a:off x="0" y="3911602"/>
            <a:ext cx="9144000" cy="438581"/>
          </a:xfrm>
          <a:prstGeom prst="rect">
            <a:avLst/>
          </a:prstGeom>
          <a:noFill/>
        </p:spPr>
        <p:txBody>
          <a:bodyPr wrap="square" lIns="68579" tIns="34289" rIns="68579" bIns="34289" rtlCol="0">
            <a:spAutoFit/>
          </a:bodyPr>
          <a:lstStyle/>
          <a:p>
            <a:pPr algn="ctr" defTabSz="685783"/>
            <a:r>
              <a:rPr lang="en-US" sz="1200" dirty="0">
                <a:solidFill>
                  <a:prstClr val="black"/>
                </a:solidFill>
                <a:latin typeface="Arial"/>
              </a:rPr>
              <a:t>High Performance Programming Pearls Volume 2</a:t>
            </a:r>
          </a:p>
          <a:p>
            <a:pPr algn="ctr" defTabSz="685783"/>
            <a:r>
              <a:rPr lang="en-US" sz="1200" dirty="0">
                <a:solidFill>
                  <a:prstClr val="black"/>
                </a:solidFill>
                <a:latin typeface="Arial"/>
              </a:rPr>
              <a:t>Editors Jim Jeffers, James Reinders, (c) 2015, publisher: Morgan Kaufmann</a:t>
            </a:r>
          </a:p>
        </p:txBody>
      </p:sp>
      <p:sp>
        <p:nvSpPr>
          <p:cNvPr id="18" name="TextBox 17"/>
          <p:cNvSpPr txBox="1"/>
          <p:nvPr/>
        </p:nvSpPr>
        <p:spPr>
          <a:xfrm>
            <a:off x="0" y="4439400"/>
            <a:ext cx="9144000" cy="500090"/>
          </a:xfrm>
          <a:prstGeom prst="rect">
            <a:avLst/>
          </a:prstGeom>
          <a:noFill/>
        </p:spPr>
        <p:txBody>
          <a:bodyPr wrap="square" lIns="68579" tIns="34289" rIns="68579" bIns="34289" rtlCol="0">
            <a:spAutoFit/>
          </a:bodyPr>
          <a:lstStyle/>
          <a:p>
            <a:pPr algn="ctr" defTabSz="685783"/>
            <a:r>
              <a:rPr lang="en-US" sz="2800" dirty="0">
                <a:solidFill>
                  <a:prstClr val="black"/>
                </a:solidFill>
                <a:latin typeface="Arial"/>
              </a:rPr>
              <a:t>www.lotsofcores.com</a:t>
            </a:r>
          </a:p>
        </p:txBody>
      </p:sp>
      <p:sp>
        <p:nvSpPr>
          <p:cNvPr id="19" name="Title 1"/>
          <p:cNvSpPr txBox="1">
            <a:spLocks/>
          </p:cNvSpPr>
          <p:nvPr/>
        </p:nvSpPr>
        <p:spPr>
          <a:xfrm>
            <a:off x="0" y="83547"/>
            <a:ext cx="9144000" cy="741560"/>
          </a:xfrm>
          <a:prstGeom prst="rect">
            <a:avLst/>
          </a:prstGeom>
        </p:spPr>
        <p:txBody>
          <a:bodyPr lIns="68579" tIns="34289" rIns="68579" bIns="34289">
            <a:normAutofit/>
          </a:bodyPr>
          <a:lstStyle>
            <a:lvl1pPr algn="l" defTabSz="457200" rtl="0" eaLnBrk="1" latinLnBrk="0" hangingPunct="1">
              <a:spcBef>
                <a:spcPct val="0"/>
              </a:spcBef>
              <a:buNone/>
              <a:defRPr sz="4600" kern="1200">
                <a:solidFill>
                  <a:schemeClr val="tx1">
                    <a:lumMod val="50000"/>
                    <a:lumOff val="50000"/>
                  </a:schemeClr>
                </a:solidFill>
                <a:latin typeface="Intel Clear Light"/>
                <a:ea typeface="+mj-ea"/>
                <a:cs typeface="Intel Clear Light"/>
              </a:defRPr>
            </a:lvl1pPr>
          </a:lstStyle>
          <a:p>
            <a:pPr algn="ctr">
              <a:lnSpc>
                <a:spcPct val="80000"/>
              </a:lnSpc>
            </a:pPr>
            <a:endParaRPr lang="en-US" sz="2100" dirty="0">
              <a:solidFill>
                <a:schemeClr val="bg1">
                  <a:lumMod val="65000"/>
                </a:schemeClr>
              </a:solidFill>
              <a:latin typeface="Arial"/>
              <a:cs typeface="Arial"/>
            </a:endParaRPr>
          </a:p>
        </p:txBody>
      </p:sp>
      <p:sp>
        <p:nvSpPr>
          <p:cNvPr id="6" name="TextBox 5"/>
          <p:cNvSpPr txBox="1"/>
          <p:nvPr/>
        </p:nvSpPr>
        <p:spPr>
          <a:xfrm>
            <a:off x="3213101" y="4279902"/>
            <a:ext cx="2843231" cy="207749"/>
          </a:xfrm>
          <a:prstGeom prst="rect">
            <a:avLst/>
          </a:prstGeom>
          <a:noFill/>
        </p:spPr>
        <p:txBody>
          <a:bodyPr wrap="none" lIns="68579" tIns="34289" rIns="68579" bIns="34289" rtlCol="0">
            <a:spAutoFit/>
          </a:bodyPr>
          <a:lstStyle/>
          <a:p>
            <a:pPr defTabSz="685783"/>
            <a:r>
              <a:rPr lang="en-US" sz="900" dirty="0">
                <a:solidFill>
                  <a:prstClr val="black"/>
                </a:solidFill>
                <a:latin typeface="Arial"/>
                <a:cs typeface="Arial"/>
              </a:rPr>
              <a:t>Book cover design used with permission of publisher.</a:t>
            </a:r>
          </a:p>
        </p:txBody>
      </p:sp>
      <p:sp>
        <p:nvSpPr>
          <p:cNvPr id="13" name="TextBox 12"/>
          <p:cNvSpPr txBox="1"/>
          <p:nvPr/>
        </p:nvSpPr>
        <p:spPr>
          <a:xfrm>
            <a:off x="6705188" y="4470155"/>
            <a:ext cx="1969530" cy="438581"/>
          </a:xfrm>
          <a:prstGeom prst="rect">
            <a:avLst/>
          </a:prstGeom>
          <a:solidFill>
            <a:srgbClr val="FFFF00"/>
          </a:solidFill>
        </p:spPr>
        <p:txBody>
          <a:bodyPr wrap="none" lIns="68579" tIns="34289" rIns="68579" bIns="34289" rtlCol="0">
            <a:spAutoFit/>
          </a:bodyPr>
          <a:lstStyle/>
          <a:p>
            <a:pPr defTabSz="685783"/>
            <a:r>
              <a:rPr lang="en-US" sz="1200" b="1" dirty="0">
                <a:solidFill>
                  <a:prstClr val="black"/>
                </a:solidFill>
                <a:latin typeface="Arial Narrow"/>
                <a:cs typeface="Arial Narrow"/>
              </a:rPr>
              <a:t>All figures, diagrams and code</a:t>
            </a:r>
            <a:br>
              <a:rPr lang="en-US" sz="1200" b="1" dirty="0">
                <a:solidFill>
                  <a:prstClr val="black"/>
                </a:solidFill>
                <a:latin typeface="Arial Narrow"/>
                <a:cs typeface="Arial Narrow"/>
              </a:rPr>
            </a:br>
            <a:r>
              <a:rPr lang="en-US" sz="1200" b="1" dirty="0">
                <a:solidFill>
                  <a:prstClr val="black"/>
                </a:solidFill>
                <a:latin typeface="Arial Narrow"/>
                <a:cs typeface="Arial Narrow"/>
              </a:rPr>
              <a:t>freely downloadable.</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5807" y="617441"/>
            <a:ext cx="2656580" cy="3294159"/>
          </a:xfrm>
          <a:prstGeom prst="rect">
            <a:avLst/>
          </a:prstGeom>
        </p:spPr>
      </p:pic>
      <p:sp>
        <p:nvSpPr>
          <p:cNvPr id="10" name="Title 1"/>
          <p:cNvSpPr txBox="1">
            <a:spLocks/>
          </p:cNvSpPr>
          <p:nvPr/>
        </p:nvSpPr>
        <p:spPr>
          <a:xfrm>
            <a:off x="0" y="201082"/>
            <a:ext cx="9144000" cy="540477"/>
          </a:xfrm>
          <a:prstGeom prst="rect">
            <a:avLst/>
          </a:prstGeom>
        </p:spPr>
        <p:txBody>
          <a:bodyPr>
            <a:normAutofit/>
          </a:bodyPr>
          <a:lstStyle>
            <a:lvl1pPr algn="l" defTabSz="457200" rtl="0" eaLnBrk="1" latinLnBrk="0" hangingPunct="1">
              <a:spcBef>
                <a:spcPct val="0"/>
              </a:spcBef>
              <a:buNone/>
              <a:defRPr sz="4600" kern="1200">
                <a:solidFill>
                  <a:schemeClr val="tx1">
                    <a:lumMod val="50000"/>
                    <a:lumOff val="50000"/>
                  </a:schemeClr>
                </a:solidFill>
                <a:latin typeface="Intel Clear Light"/>
                <a:ea typeface="+mj-ea"/>
                <a:cs typeface="Intel Clear Light"/>
              </a:defRPr>
            </a:lvl1pPr>
          </a:lstStyle>
          <a:p>
            <a:pPr algn="ctr">
              <a:lnSpc>
                <a:spcPct val="80000"/>
              </a:lnSpc>
            </a:pPr>
            <a:r>
              <a:rPr lang="en-US" sz="2100" dirty="0" smtClean="0">
                <a:solidFill>
                  <a:srgbClr val="000000"/>
                </a:solidFill>
                <a:latin typeface="Arial"/>
                <a:cs typeface="Arial"/>
              </a:rPr>
              <a:t>Pearls Volume Two</a:t>
            </a:r>
            <a:endParaRPr lang="en-US" sz="2100" dirty="0">
              <a:solidFill>
                <a:srgbClr val="000000"/>
              </a:solidFill>
              <a:latin typeface="Arial"/>
              <a:cs typeface="Arial"/>
            </a:endParaRPr>
          </a:p>
        </p:txBody>
      </p:sp>
    </p:spTree>
    <p:extLst>
      <p:ext uri="{BB962C8B-B14F-4D97-AF65-F5344CB8AC3E}">
        <p14:creationId xmlns:p14="http://schemas.microsoft.com/office/powerpoint/2010/main" val="191868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98192" y="685800"/>
            <a:ext cx="2861611" cy="3339375"/>
          </a:xfrm>
          <a:prstGeom prst="rect">
            <a:avLst/>
          </a:prstGeom>
          <a:noFill/>
        </p:spPr>
        <p:txBody>
          <a:bodyPr wrap="square" rtlCol="0">
            <a:spAutoFit/>
          </a:bodyPr>
          <a:lstStyle/>
          <a:p>
            <a:pPr algn="r" defTabSz="457200" eaLnBrk="0" fontAlgn="base" hangingPunct="0">
              <a:lnSpc>
                <a:spcPct val="110000"/>
              </a:lnSpc>
              <a:spcBef>
                <a:spcPct val="0"/>
              </a:spcBef>
              <a:spcAft>
                <a:spcPct val="0"/>
              </a:spcAft>
            </a:pPr>
            <a:r>
              <a:rPr lang="en-US" sz="1200" b="1" i="1" dirty="0" smtClean="0">
                <a:solidFill>
                  <a:srgbClr val="000000"/>
                </a:solidFill>
                <a:latin typeface="Arial" charset="0"/>
              </a:rPr>
              <a:t>“This </a:t>
            </a:r>
            <a:r>
              <a:rPr lang="en-US" sz="1200" b="1" i="1" dirty="0">
                <a:solidFill>
                  <a:srgbClr val="000000"/>
                </a:solidFill>
                <a:latin typeface="Arial" charset="0"/>
              </a:rPr>
              <a:t>book will make it much easier in general to exploit high levels of parallelism including </a:t>
            </a:r>
            <a:r>
              <a:rPr lang="en-US" sz="1200" b="1" i="1" dirty="0" smtClean="0">
                <a:solidFill>
                  <a:srgbClr val="000000"/>
                </a:solidFill>
                <a:latin typeface="Arial" charset="0"/>
              </a:rPr>
              <a:t>programming optimally </a:t>
            </a:r>
            <a:r>
              <a:rPr lang="en-US" sz="1200" b="1" i="1" dirty="0">
                <a:solidFill>
                  <a:srgbClr val="000000"/>
                </a:solidFill>
                <a:latin typeface="Arial" charset="0"/>
              </a:rPr>
              <a:t>for the </a:t>
            </a:r>
            <a:r>
              <a:rPr lang="en-US" sz="1200" b="1" i="1" dirty="0" smtClean="0">
                <a:solidFill>
                  <a:srgbClr val="000000"/>
                </a:solidFill>
                <a:latin typeface="Arial" charset="0"/>
              </a:rPr>
              <a:t>Intel</a:t>
            </a:r>
            <a:r>
              <a:rPr lang="en-US" sz="1200" b="1" i="1" baseline="30000" dirty="0" smtClean="0">
                <a:solidFill>
                  <a:srgbClr val="000000"/>
                </a:solidFill>
                <a:latin typeface="Arial" charset="0"/>
              </a:rPr>
              <a:t>®</a:t>
            </a:r>
            <a:r>
              <a:rPr lang="en-US" sz="1200" b="1" i="1" dirty="0" smtClean="0">
                <a:solidFill>
                  <a:srgbClr val="000000"/>
                </a:solidFill>
                <a:latin typeface="Arial" charset="0"/>
              </a:rPr>
              <a:t> </a:t>
            </a:r>
            <a:r>
              <a:rPr lang="en-US" sz="1200" b="1" i="1" dirty="0">
                <a:solidFill>
                  <a:srgbClr val="000000"/>
                </a:solidFill>
                <a:latin typeface="Arial" charset="0"/>
              </a:rPr>
              <a:t>Xeon </a:t>
            </a:r>
            <a:r>
              <a:rPr lang="en-US" sz="1200" b="1" i="1" dirty="0" smtClean="0">
                <a:solidFill>
                  <a:srgbClr val="000000"/>
                </a:solidFill>
                <a:latin typeface="Arial" charset="0"/>
              </a:rPr>
              <a:t>Phi™ products</a:t>
            </a:r>
            <a:r>
              <a:rPr lang="en-US" sz="1200" b="1" i="1" dirty="0">
                <a:solidFill>
                  <a:srgbClr val="000000"/>
                </a:solidFill>
                <a:latin typeface="Arial" charset="0"/>
              </a:rPr>
              <a:t>. The common programming methodology between the </a:t>
            </a:r>
            <a:r>
              <a:rPr lang="en-US" sz="1200" b="1" i="1" dirty="0" smtClean="0">
                <a:solidFill>
                  <a:srgbClr val="000000"/>
                </a:solidFill>
                <a:latin typeface="Arial" charset="0"/>
              </a:rPr>
              <a:t>Intel</a:t>
            </a:r>
            <a:r>
              <a:rPr lang="en-US" sz="1200" b="1" i="1" baseline="30000" dirty="0" smtClean="0">
                <a:solidFill>
                  <a:srgbClr val="000000"/>
                </a:solidFill>
                <a:latin typeface="Arial" charset="0"/>
              </a:rPr>
              <a:t>®</a:t>
            </a:r>
            <a:r>
              <a:rPr lang="en-US" sz="1200" b="1" i="1" dirty="0" smtClean="0">
                <a:solidFill>
                  <a:srgbClr val="000000"/>
                </a:solidFill>
                <a:latin typeface="Arial" charset="0"/>
              </a:rPr>
              <a:t> Xeon</a:t>
            </a:r>
            <a:r>
              <a:rPr lang="en-US" sz="1200" b="1" i="1" baseline="30000" dirty="0" smtClean="0">
                <a:solidFill>
                  <a:srgbClr val="000000"/>
                </a:solidFill>
                <a:latin typeface="Arial" charset="0"/>
              </a:rPr>
              <a:t>®</a:t>
            </a:r>
            <a:r>
              <a:rPr lang="en-US" sz="1200" b="1" i="1" dirty="0" smtClean="0">
                <a:solidFill>
                  <a:srgbClr val="000000"/>
                </a:solidFill>
                <a:latin typeface="Arial" charset="0"/>
              </a:rPr>
              <a:t> </a:t>
            </a:r>
            <a:r>
              <a:rPr lang="en-US" sz="1200" b="1" i="1" dirty="0">
                <a:solidFill>
                  <a:srgbClr val="000000"/>
                </a:solidFill>
                <a:latin typeface="Arial" charset="0"/>
              </a:rPr>
              <a:t>and </a:t>
            </a:r>
            <a:r>
              <a:rPr lang="en-US" sz="1200" b="1" i="1" dirty="0" smtClean="0">
                <a:solidFill>
                  <a:srgbClr val="000000"/>
                </a:solidFill>
                <a:latin typeface="Arial" charset="0"/>
              </a:rPr>
              <a:t>Intel Xeon </a:t>
            </a:r>
            <a:r>
              <a:rPr lang="en-US" sz="1200" b="1" i="1" dirty="0">
                <a:solidFill>
                  <a:srgbClr val="000000"/>
                </a:solidFill>
                <a:latin typeface="Arial" charset="0"/>
              </a:rPr>
              <a:t>Phi families is good news for the entire scientific and engineering community; the same programming can realize parallel scaling and vectorization for both multicore </a:t>
            </a:r>
            <a:r>
              <a:rPr lang="en-US" sz="1200" b="1" i="1" dirty="0" smtClean="0">
                <a:solidFill>
                  <a:srgbClr val="000000"/>
                </a:solidFill>
                <a:latin typeface="Arial" charset="0"/>
              </a:rPr>
              <a:t>and many-core.”</a:t>
            </a:r>
          </a:p>
          <a:p>
            <a:pPr algn="r" defTabSz="457200" eaLnBrk="0" fontAlgn="base" hangingPunct="0">
              <a:lnSpc>
                <a:spcPct val="110000"/>
              </a:lnSpc>
              <a:spcBef>
                <a:spcPct val="0"/>
              </a:spcBef>
              <a:spcAft>
                <a:spcPct val="0"/>
              </a:spcAft>
            </a:pPr>
            <a:r>
              <a:rPr lang="en-US" sz="1200" b="1" i="1" dirty="0">
                <a:solidFill>
                  <a:srgbClr val="000000"/>
                </a:solidFill>
                <a:latin typeface="Arial" charset="0"/>
              </a:rPr>
              <a:t>—Sverre </a:t>
            </a:r>
            <a:r>
              <a:rPr lang="en-US" sz="1200" b="1" i="1" dirty="0" err="1">
                <a:solidFill>
                  <a:srgbClr val="000000"/>
                </a:solidFill>
                <a:latin typeface="Arial" charset="0"/>
              </a:rPr>
              <a:t>Jarp</a:t>
            </a:r>
            <a:endParaRPr lang="en-US" sz="1200" b="1" i="1" dirty="0">
              <a:solidFill>
                <a:srgbClr val="000000"/>
              </a:solidFill>
              <a:latin typeface="Arial" charset="0"/>
            </a:endParaRPr>
          </a:p>
          <a:p>
            <a:pPr algn="r" defTabSz="457200" eaLnBrk="0" fontAlgn="base" hangingPunct="0">
              <a:lnSpc>
                <a:spcPct val="110000"/>
              </a:lnSpc>
              <a:spcBef>
                <a:spcPct val="0"/>
              </a:spcBef>
              <a:spcAft>
                <a:spcPct val="0"/>
              </a:spcAft>
            </a:pPr>
            <a:r>
              <a:rPr lang="en-US" sz="1200" b="1" i="1" dirty="0">
                <a:solidFill>
                  <a:srgbClr val="000000"/>
                </a:solidFill>
                <a:latin typeface="Arial" charset="0"/>
              </a:rPr>
              <a:t>CERN Honorary Staff </a:t>
            </a:r>
            <a:r>
              <a:rPr lang="en-US" sz="1200" b="1" i="1" dirty="0" smtClean="0">
                <a:solidFill>
                  <a:srgbClr val="000000"/>
                </a:solidFill>
                <a:latin typeface="Arial" charset="0"/>
              </a:rPr>
              <a:t>Member</a:t>
            </a:r>
          </a:p>
          <a:p>
            <a:pPr algn="r" eaLnBrk="0" fontAlgn="base" hangingPunct="0">
              <a:lnSpc>
                <a:spcPct val="110000"/>
              </a:lnSpc>
              <a:spcBef>
                <a:spcPct val="0"/>
              </a:spcBef>
              <a:spcAft>
                <a:spcPct val="0"/>
              </a:spcAft>
            </a:pPr>
            <a:r>
              <a:rPr lang="en-US" sz="1200" b="1" i="1" dirty="0" smtClean="0">
                <a:solidFill>
                  <a:srgbClr val="000000"/>
                </a:solidFill>
                <a:latin typeface="Arial" charset="0"/>
              </a:rPr>
              <a:t>(CTO CERN openlab emeritus)</a:t>
            </a:r>
          </a:p>
        </p:txBody>
      </p:sp>
      <p:sp>
        <p:nvSpPr>
          <p:cNvPr id="2" name="TextBox 1"/>
          <p:cNvSpPr txBox="1"/>
          <p:nvPr/>
        </p:nvSpPr>
        <p:spPr>
          <a:xfrm>
            <a:off x="2599569" y="4967718"/>
            <a:ext cx="3809056" cy="215444"/>
          </a:xfrm>
          <a:prstGeom prst="rect">
            <a:avLst/>
          </a:prstGeom>
          <a:noFill/>
        </p:spPr>
        <p:txBody>
          <a:bodyPr wrap="none" rtlCol="0">
            <a:spAutoFit/>
          </a:bodyPr>
          <a:lstStyle/>
          <a:p>
            <a:pPr defTabSz="457200" eaLnBrk="0" fontAlgn="base" hangingPunct="0">
              <a:spcBef>
                <a:spcPct val="0"/>
              </a:spcBef>
              <a:spcAft>
                <a:spcPct val="0"/>
              </a:spcAft>
            </a:pPr>
            <a:r>
              <a:rPr lang="en-US" sz="800" b="1" i="1" dirty="0" smtClean="0">
                <a:solidFill>
                  <a:srgbClr val="000000">
                    <a:lumMod val="65000"/>
                  </a:srgbClr>
                </a:solidFill>
                <a:latin typeface="Arial" charset="0"/>
              </a:rPr>
              <a:t>© 2014, </a:t>
            </a:r>
            <a:r>
              <a:rPr lang="en-US" sz="800" b="1" i="1" dirty="0">
                <a:solidFill>
                  <a:srgbClr val="000000">
                    <a:lumMod val="65000"/>
                  </a:srgbClr>
                </a:solidFill>
                <a:latin typeface="Arial" charset="0"/>
              </a:rPr>
              <a:t>James </a:t>
            </a:r>
            <a:r>
              <a:rPr lang="en-US" sz="800" b="1" i="1" dirty="0" smtClean="0">
                <a:solidFill>
                  <a:srgbClr val="000000">
                    <a:lumMod val="65000"/>
                  </a:srgbClr>
                </a:solidFill>
                <a:latin typeface="Arial" charset="0"/>
              </a:rPr>
              <a:t>Reinders &amp; Jim Jeffers, </a:t>
            </a:r>
            <a:r>
              <a:rPr lang="en-US" sz="800" b="1" i="1" dirty="0">
                <a:solidFill>
                  <a:srgbClr val="000000">
                    <a:lumMod val="65000"/>
                  </a:srgbClr>
                </a:solidFill>
                <a:latin typeface="Arial" charset="0"/>
              </a:rPr>
              <a:t>book image used with </a:t>
            </a:r>
            <a:r>
              <a:rPr lang="en-US" sz="800" b="1" i="1" dirty="0" smtClean="0">
                <a:solidFill>
                  <a:srgbClr val="000000">
                    <a:lumMod val="65000"/>
                  </a:srgbClr>
                </a:solidFill>
                <a:latin typeface="Arial" charset="0"/>
              </a:rPr>
              <a:t>permission</a:t>
            </a:r>
            <a:endParaRPr lang="en-US" sz="800" b="1" i="1" dirty="0">
              <a:solidFill>
                <a:srgbClr val="000000">
                  <a:lumMod val="65000"/>
                </a:srgbClr>
              </a:solidFill>
              <a:latin typeface="Arial" charset="0"/>
            </a:endParaRPr>
          </a:p>
        </p:txBody>
      </p:sp>
      <p:sp>
        <p:nvSpPr>
          <p:cNvPr id="12" name="TextBox 11"/>
          <p:cNvSpPr txBox="1"/>
          <p:nvPr/>
        </p:nvSpPr>
        <p:spPr>
          <a:xfrm>
            <a:off x="101600" y="114300"/>
            <a:ext cx="2743200" cy="4770537"/>
          </a:xfrm>
          <a:prstGeom prst="rect">
            <a:avLst/>
          </a:prstGeom>
          <a:noFill/>
        </p:spPr>
        <p:txBody>
          <a:bodyPr wrap="square" rtlCol="0">
            <a:spAutoFit/>
          </a:bodyPr>
          <a:lstStyle/>
          <a:p>
            <a:pPr defTabSz="457200" eaLnBrk="0" fontAlgn="base" hangingPunct="0">
              <a:spcBef>
                <a:spcPct val="0"/>
              </a:spcBef>
              <a:spcAft>
                <a:spcPct val="0"/>
              </a:spcAft>
            </a:pPr>
            <a:r>
              <a:rPr lang="en-US" sz="1600" dirty="0" smtClean="0">
                <a:solidFill>
                  <a:srgbClr val="000000"/>
                </a:solidFill>
                <a:latin typeface="Arial" charset="0"/>
              </a:rPr>
              <a:t>28 chapters,</a:t>
            </a:r>
            <a:br>
              <a:rPr lang="en-US" sz="1600" dirty="0" smtClean="0">
                <a:solidFill>
                  <a:srgbClr val="000000"/>
                </a:solidFill>
                <a:latin typeface="Arial" charset="0"/>
              </a:rPr>
            </a:br>
            <a:r>
              <a:rPr lang="en-US" sz="1600" dirty="0" smtClean="0">
                <a:solidFill>
                  <a:srgbClr val="000000"/>
                </a:solidFill>
                <a:latin typeface="Arial" charset="0"/>
              </a:rPr>
              <a:t>69 expert contributors.</a:t>
            </a:r>
            <a:endParaRPr lang="en-US" sz="1600" dirty="0">
              <a:solidFill>
                <a:srgbClr val="000000"/>
              </a:solidFill>
              <a:latin typeface="Arial" charset="0"/>
            </a:endParaRPr>
          </a:p>
          <a:p>
            <a:pPr defTabSz="457200" eaLnBrk="0" fontAlgn="base" hangingPunct="0">
              <a:spcBef>
                <a:spcPct val="0"/>
              </a:spcBef>
              <a:spcAft>
                <a:spcPct val="0"/>
              </a:spcAft>
            </a:pPr>
            <a:endParaRPr lang="en-US" sz="1600" dirty="0">
              <a:solidFill>
                <a:srgbClr val="000000"/>
              </a:solidFill>
              <a:latin typeface="Arial" charset="0"/>
            </a:endParaRPr>
          </a:p>
          <a:p>
            <a:pPr eaLnBrk="0" fontAlgn="base" hangingPunct="0">
              <a:spcBef>
                <a:spcPct val="0"/>
              </a:spcBef>
              <a:spcAft>
                <a:spcPct val="0"/>
              </a:spcAft>
            </a:pPr>
            <a:r>
              <a:rPr lang="en-US" sz="1600" dirty="0" smtClean="0">
                <a:solidFill>
                  <a:srgbClr val="000000"/>
                </a:solidFill>
                <a:latin typeface="Arial" charset="0"/>
              </a:rPr>
              <a:t>Numerous  “Real World” Code “Recipes” and examples using OpenMP</a:t>
            </a:r>
            <a:r>
              <a:rPr lang="en-US" sz="1600" dirty="0" smtClean="0">
                <a:solidFill>
                  <a:schemeClr val="bg1">
                    <a:lumMod val="75000"/>
                  </a:schemeClr>
                </a:solidFill>
                <a:latin typeface="Arial" charset="0"/>
              </a:rPr>
              <a:t>*</a:t>
            </a:r>
            <a:r>
              <a:rPr lang="en-US" sz="1600" dirty="0" smtClean="0">
                <a:solidFill>
                  <a:srgbClr val="000000"/>
                </a:solidFill>
                <a:latin typeface="Arial" charset="0"/>
              </a:rPr>
              <a:t>, MPI, OpenCL</a:t>
            </a:r>
            <a:r>
              <a:rPr lang="en-US" sz="1600" dirty="0">
                <a:solidFill>
                  <a:schemeClr val="bg1">
                    <a:lumMod val="75000"/>
                  </a:schemeClr>
                </a:solidFill>
                <a:latin typeface="Arial" charset="0"/>
              </a:rPr>
              <a:t>*</a:t>
            </a:r>
            <a:r>
              <a:rPr lang="en-US" sz="1600" dirty="0" smtClean="0">
                <a:solidFill>
                  <a:srgbClr val="000000"/>
                </a:solidFill>
                <a:latin typeface="Arial" charset="0"/>
              </a:rPr>
              <a:t>, C, C++, Fortran.</a:t>
            </a:r>
            <a:endParaRPr lang="en-US" sz="1600" dirty="0">
              <a:solidFill>
                <a:srgbClr val="000000"/>
              </a:solidFill>
              <a:latin typeface="Arial" charset="0"/>
            </a:endParaRPr>
          </a:p>
          <a:p>
            <a:pPr defTabSz="457200" eaLnBrk="0" fontAlgn="base" hangingPunct="0">
              <a:spcBef>
                <a:spcPct val="0"/>
              </a:spcBef>
              <a:spcAft>
                <a:spcPct val="0"/>
              </a:spcAft>
            </a:pPr>
            <a:endParaRPr lang="en-US" sz="1600" dirty="0">
              <a:solidFill>
                <a:srgbClr val="000000"/>
              </a:solidFill>
              <a:latin typeface="Arial" charset="0"/>
            </a:endParaRPr>
          </a:p>
          <a:p>
            <a:pPr defTabSz="457200" eaLnBrk="0" fontAlgn="base" hangingPunct="0">
              <a:spcBef>
                <a:spcPct val="0"/>
              </a:spcBef>
              <a:spcAft>
                <a:spcPct val="0"/>
              </a:spcAft>
            </a:pPr>
            <a:r>
              <a:rPr lang="en-US" sz="1600" dirty="0" smtClean="0">
                <a:solidFill>
                  <a:srgbClr val="000000"/>
                </a:solidFill>
                <a:latin typeface="Arial" charset="0"/>
              </a:rPr>
              <a:t>Successful techniques, tips for vectorization, scalable parallel coding, </a:t>
            </a:r>
            <a:r>
              <a:rPr lang="en-US" sz="1600" dirty="0">
                <a:solidFill>
                  <a:srgbClr val="000000"/>
                </a:solidFill>
                <a:latin typeface="Arial" charset="0"/>
              </a:rPr>
              <a:t>load </a:t>
            </a:r>
            <a:r>
              <a:rPr lang="en-US" sz="1600" dirty="0" smtClean="0">
                <a:solidFill>
                  <a:srgbClr val="000000"/>
                </a:solidFill>
                <a:latin typeface="Arial" charset="0"/>
              </a:rPr>
              <a:t>balancing, data structure and memory tuning, applicable to both processors and coprocessors!</a:t>
            </a:r>
          </a:p>
          <a:p>
            <a:pPr defTabSz="457200" eaLnBrk="0" fontAlgn="base" hangingPunct="0">
              <a:spcBef>
                <a:spcPct val="0"/>
              </a:spcBef>
              <a:spcAft>
                <a:spcPct val="0"/>
              </a:spcAft>
            </a:pPr>
            <a:endParaRPr lang="en-US" sz="1600" dirty="0">
              <a:solidFill>
                <a:srgbClr val="000000"/>
              </a:solidFill>
              <a:latin typeface="Arial" charset="0"/>
            </a:endParaRPr>
          </a:p>
          <a:p>
            <a:pPr defTabSz="457200" eaLnBrk="0" fontAlgn="base" hangingPunct="0">
              <a:spcBef>
                <a:spcPct val="0"/>
              </a:spcBef>
              <a:spcAft>
                <a:spcPct val="0"/>
              </a:spcAft>
            </a:pPr>
            <a:endParaRPr lang="en-US" sz="1600" dirty="0">
              <a:solidFill>
                <a:srgbClr val="000000"/>
              </a:solidFill>
              <a:latin typeface="Arial" charset="0"/>
            </a:endParaRPr>
          </a:p>
        </p:txBody>
      </p:sp>
      <p:sp>
        <p:nvSpPr>
          <p:cNvPr id="16" name="TextBox 15"/>
          <p:cNvSpPr txBox="1"/>
          <p:nvPr/>
        </p:nvSpPr>
        <p:spPr>
          <a:xfrm>
            <a:off x="0" y="3911600"/>
            <a:ext cx="9144000" cy="438582"/>
          </a:xfrm>
          <a:prstGeom prst="rect">
            <a:avLst/>
          </a:prstGeom>
          <a:noFill/>
        </p:spPr>
        <p:txBody>
          <a:bodyPr wrap="square" lIns="68580" tIns="34290" rIns="68580" bIns="34290" rtlCol="0">
            <a:spAutoFit/>
          </a:bodyPr>
          <a:lstStyle/>
          <a:p>
            <a:pPr algn="ctr"/>
            <a:r>
              <a:rPr lang="en-US" sz="1200" dirty="0" smtClean="0">
                <a:latin typeface="Arial"/>
              </a:rPr>
              <a:t>High Performance Programming Pearls</a:t>
            </a:r>
          </a:p>
          <a:p>
            <a:pPr algn="ctr"/>
            <a:r>
              <a:rPr lang="en-US" sz="1200" dirty="0" smtClean="0">
                <a:latin typeface="Arial"/>
              </a:rPr>
              <a:t>Editors Jim </a:t>
            </a:r>
            <a:r>
              <a:rPr lang="en-US" sz="1200" dirty="0">
                <a:latin typeface="Arial"/>
              </a:rPr>
              <a:t>Jeffers, James Reinders, (c) </a:t>
            </a:r>
            <a:r>
              <a:rPr lang="en-US" sz="1200" dirty="0" smtClean="0">
                <a:latin typeface="Arial"/>
              </a:rPr>
              <a:t>2014, </a:t>
            </a:r>
            <a:r>
              <a:rPr lang="en-US" sz="1200" dirty="0">
                <a:latin typeface="Arial"/>
              </a:rPr>
              <a:t>publisher: Morgan Kaufmann</a:t>
            </a:r>
          </a:p>
        </p:txBody>
      </p:sp>
      <p:sp>
        <p:nvSpPr>
          <p:cNvPr id="18" name="TextBox 17"/>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smtClean="0">
                <a:solidFill>
                  <a:schemeClr val="tx2"/>
                </a:solidFill>
                <a:latin typeface="Arial"/>
              </a:rPr>
              <a:t>www.lotsofcores.com</a:t>
            </a:r>
            <a:endParaRPr lang="en-US" sz="2800" dirty="0">
              <a:solidFill>
                <a:schemeClr val="tx2"/>
              </a:solidFill>
              <a:latin typeface="Arial"/>
            </a:endParaRPr>
          </a:p>
        </p:txBody>
      </p:sp>
      <p:sp>
        <p:nvSpPr>
          <p:cNvPr id="19" name="Title 1"/>
          <p:cNvSpPr txBox="1">
            <a:spLocks/>
          </p:cNvSpPr>
          <p:nvPr/>
        </p:nvSpPr>
        <p:spPr>
          <a:xfrm>
            <a:off x="0" y="201082"/>
            <a:ext cx="9144000" cy="540477"/>
          </a:xfrm>
          <a:prstGeom prst="rect">
            <a:avLst/>
          </a:prstGeom>
        </p:spPr>
        <p:txBody>
          <a:bodyPr>
            <a:normAutofit/>
          </a:bodyPr>
          <a:lstStyle>
            <a:lvl1pPr algn="l" defTabSz="457200" rtl="0" eaLnBrk="1" latinLnBrk="0" hangingPunct="1">
              <a:spcBef>
                <a:spcPct val="0"/>
              </a:spcBef>
              <a:buNone/>
              <a:defRPr sz="4600" kern="1200">
                <a:solidFill>
                  <a:schemeClr val="tx1">
                    <a:lumMod val="50000"/>
                    <a:lumOff val="50000"/>
                  </a:schemeClr>
                </a:solidFill>
                <a:latin typeface="Intel Clear Light"/>
                <a:ea typeface="+mj-ea"/>
                <a:cs typeface="Intel Clear Light"/>
              </a:defRPr>
            </a:lvl1pPr>
          </a:lstStyle>
          <a:p>
            <a:pPr algn="ctr">
              <a:lnSpc>
                <a:spcPct val="80000"/>
              </a:lnSpc>
            </a:pPr>
            <a:r>
              <a:rPr lang="en-US" sz="2100" dirty="0" smtClean="0">
                <a:solidFill>
                  <a:srgbClr val="000000"/>
                </a:solidFill>
                <a:latin typeface="Arial"/>
                <a:cs typeface="Arial"/>
              </a:rPr>
              <a:t>Pearls Volume One</a:t>
            </a:r>
            <a:endParaRPr lang="en-US" sz="2100" dirty="0">
              <a:solidFill>
                <a:srgbClr val="000000"/>
              </a:solidFill>
              <a:latin typeface="Arial"/>
              <a:cs typeface="Arial"/>
            </a:endParaRPr>
          </a:p>
        </p:txBody>
      </p:sp>
      <p:sp>
        <p:nvSpPr>
          <p:cNvPr id="6" name="TextBox 5"/>
          <p:cNvSpPr txBox="1"/>
          <p:nvPr/>
        </p:nvSpPr>
        <p:spPr>
          <a:xfrm>
            <a:off x="3213100" y="4279900"/>
            <a:ext cx="2898412" cy="230832"/>
          </a:xfrm>
          <a:prstGeom prst="rect">
            <a:avLst/>
          </a:prstGeom>
          <a:noFill/>
        </p:spPr>
        <p:txBody>
          <a:bodyPr wrap="none" rtlCol="0">
            <a:spAutoFit/>
          </a:bodyPr>
          <a:lstStyle/>
          <a:p>
            <a:r>
              <a:rPr lang="en-US" sz="900" dirty="0" smtClean="0">
                <a:solidFill>
                  <a:schemeClr val="bg1">
                    <a:lumMod val="65000"/>
                  </a:schemeClr>
                </a:solidFill>
                <a:latin typeface="Arial"/>
                <a:cs typeface="Arial"/>
              </a:rPr>
              <a:t>Book cover design used with permission of publisher.</a:t>
            </a:r>
          </a:p>
        </p:txBody>
      </p:sp>
      <p:pic>
        <p:nvPicPr>
          <p:cNvPr id="11" name="Picture 10" descr="Cover Pearl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9104" y="587931"/>
            <a:ext cx="2633472" cy="3291840"/>
          </a:xfrm>
          <a:prstGeom prst="rect">
            <a:avLst/>
          </a:prstGeom>
        </p:spPr>
      </p:pic>
      <p:sp>
        <p:nvSpPr>
          <p:cNvPr id="13" name="TextBox 12"/>
          <p:cNvSpPr txBox="1"/>
          <p:nvPr/>
        </p:nvSpPr>
        <p:spPr>
          <a:xfrm>
            <a:off x="6959407" y="4330700"/>
            <a:ext cx="2034907" cy="461665"/>
          </a:xfrm>
          <a:prstGeom prst="rect">
            <a:avLst/>
          </a:prstGeom>
          <a:solidFill>
            <a:srgbClr val="FFFF00"/>
          </a:solidFill>
        </p:spPr>
        <p:txBody>
          <a:bodyPr wrap="none" rtlCol="0">
            <a:spAutoFit/>
          </a:bodyPr>
          <a:lstStyle/>
          <a:p>
            <a:r>
              <a:rPr lang="en-US" sz="1200" b="1" dirty="0" smtClean="0">
                <a:solidFill>
                  <a:schemeClr val="tx2"/>
                </a:solidFill>
                <a:latin typeface="Arial Narrow"/>
                <a:cs typeface="Arial Narrow"/>
              </a:rPr>
              <a:t>All figures, diagrams and code</a:t>
            </a:r>
            <a:br>
              <a:rPr lang="en-US" sz="1200" b="1" dirty="0" smtClean="0">
                <a:solidFill>
                  <a:schemeClr val="tx2"/>
                </a:solidFill>
                <a:latin typeface="Arial Narrow"/>
                <a:cs typeface="Arial Narrow"/>
              </a:rPr>
            </a:br>
            <a:r>
              <a:rPr lang="en-US" sz="1200" b="1" dirty="0" smtClean="0">
                <a:solidFill>
                  <a:schemeClr val="tx2"/>
                </a:solidFill>
                <a:latin typeface="Arial Narrow"/>
                <a:cs typeface="Arial Narrow"/>
              </a:rPr>
              <a:t>freely downloadable.</a:t>
            </a:r>
          </a:p>
        </p:txBody>
      </p:sp>
    </p:spTree>
    <p:extLst>
      <p:ext uri="{BB962C8B-B14F-4D97-AF65-F5344CB8AC3E}">
        <p14:creationId xmlns:p14="http://schemas.microsoft.com/office/powerpoint/2010/main" val="2749664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59612" y="574655"/>
            <a:ext cx="3231988" cy="3374258"/>
          </a:xfrm>
          <a:prstGeom prst="rect">
            <a:avLst/>
          </a:prstGeom>
          <a:noFill/>
        </p:spPr>
        <p:txBody>
          <a:bodyPr wrap="square" lIns="68580" tIns="34290" rIns="68580" bIns="34290" rtlCol="0">
            <a:spAutoFit/>
          </a:bodyPr>
          <a:lstStyle/>
          <a:p>
            <a:pPr algn="r"/>
            <a:r>
              <a:rPr lang="en-US" sz="1400" dirty="0">
                <a:solidFill>
                  <a:srgbClr val="000000"/>
                </a:solidFill>
                <a:latin typeface="Intel Clear" panose="020B0604020203020204" pitchFamily="34" charset="0"/>
              </a:rPr>
              <a:t>Multithreading applications is hard, but for today’s performance-critical codes, an absolute necessity. This book shows how the latest parallel programming technology can simplify the daunting challenge of producing fast and reliable software for multicore processors. Although the instructive case studies are drawn from visual effects applications, the authors cover the gamut of issues that developers face when parallelizing legacy applications from any domain</a:t>
            </a:r>
            <a:r>
              <a:rPr lang="en-US" sz="1400" dirty="0" smtClean="0">
                <a:solidFill>
                  <a:srgbClr val="000000"/>
                </a:solidFill>
                <a:latin typeface="Intel Clear" panose="020B0604020203020204" pitchFamily="34" charset="0"/>
              </a:rPr>
              <a:t>.”</a:t>
            </a:r>
          </a:p>
          <a:p>
            <a:pPr algn="r"/>
            <a:endParaRPr lang="en-US" sz="1400" dirty="0">
              <a:solidFill>
                <a:srgbClr val="000000"/>
              </a:solidFill>
              <a:latin typeface="Intel Clear" panose="020B0604020203020204" pitchFamily="34" charset="0"/>
            </a:endParaRPr>
          </a:p>
          <a:p>
            <a:pPr algn="r">
              <a:lnSpc>
                <a:spcPct val="80000"/>
              </a:lnSpc>
            </a:pPr>
            <a:r>
              <a:rPr lang="en-US" sz="1200" b="1" dirty="0">
                <a:solidFill>
                  <a:srgbClr val="000000"/>
                </a:solidFill>
                <a:latin typeface="Intel Clear" panose="020B0604020203020204" pitchFamily="34" charset="0"/>
              </a:rPr>
              <a:t>—Charles Leiserson, MIT Computer </a:t>
            </a:r>
            <a:r>
              <a:rPr lang="en-US" sz="1100" b="1" dirty="0">
                <a:solidFill>
                  <a:srgbClr val="000000"/>
                </a:solidFill>
                <a:latin typeface="Intel Clear" panose="020B0604020203020204" pitchFamily="34" charset="0"/>
              </a:rPr>
              <a:t>Science and Artificial Intelligence Laboratory</a:t>
            </a:r>
          </a:p>
        </p:txBody>
      </p:sp>
      <p:sp>
        <p:nvSpPr>
          <p:cNvPr id="6" name="TextBox 5"/>
          <p:cNvSpPr txBox="1"/>
          <p:nvPr/>
        </p:nvSpPr>
        <p:spPr>
          <a:xfrm>
            <a:off x="0" y="3942240"/>
            <a:ext cx="9144000" cy="623247"/>
          </a:xfrm>
          <a:prstGeom prst="rect">
            <a:avLst/>
          </a:prstGeom>
          <a:noFill/>
        </p:spPr>
        <p:txBody>
          <a:bodyPr wrap="square" lIns="68580" tIns="34290" rIns="68580" bIns="34290" rtlCol="0">
            <a:spAutoFit/>
          </a:bodyPr>
          <a:lstStyle/>
          <a:p>
            <a:pPr algn="ctr"/>
            <a:r>
              <a:rPr lang="en-US" sz="1200" dirty="0" smtClean="0">
                <a:latin typeface="Intel Clear" panose="020B0604020203020204" pitchFamily="34" charset="0"/>
              </a:rPr>
              <a:t>Multithreading for Visual Effects, by Martin </a:t>
            </a:r>
            <a:r>
              <a:rPr lang="en-US" sz="1200" dirty="0">
                <a:latin typeface="Intel Clear" panose="020B0604020203020204" pitchFamily="34" charset="0"/>
              </a:rPr>
              <a:t>Watt, Erwin </a:t>
            </a:r>
            <a:r>
              <a:rPr lang="en-US" sz="1200" dirty="0" err="1">
                <a:latin typeface="Intel Clear" panose="020B0604020203020204" pitchFamily="34" charset="0"/>
              </a:rPr>
              <a:t>Coumans</a:t>
            </a:r>
            <a:r>
              <a:rPr lang="en-US" sz="1200" dirty="0" smtClean="0">
                <a:latin typeface="Intel Clear" panose="020B0604020203020204" pitchFamily="34" charset="0"/>
              </a:rPr>
              <a:t>,</a:t>
            </a:r>
            <a:br>
              <a:rPr lang="en-US" sz="1200" dirty="0" smtClean="0">
                <a:latin typeface="Intel Clear" panose="020B0604020203020204" pitchFamily="34" charset="0"/>
              </a:rPr>
            </a:br>
            <a:r>
              <a:rPr lang="en-US" sz="1200" dirty="0" smtClean="0">
                <a:latin typeface="Intel Clear" panose="020B0604020203020204" pitchFamily="34" charset="0"/>
              </a:rPr>
              <a:t>George </a:t>
            </a:r>
            <a:r>
              <a:rPr lang="en-US" sz="1200" dirty="0" err="1">
                <a:latin typeface="Intel Clear" panose="020B0604020203020204" pitchFamily="34" charset="0"/>
              </a:rPr>
              <a:t>ElKoura</a:t>
            </a:r>
            <a:r>
              <a:rPr lang="en-US" sz="1200" dirty="0">
                <a:latin typeface="Intel Clear" panose="020B0604020203020204" pitchFamily="34" charset="0"/>
              </a:rPr>
              <a:t>, Ronald Henderson, Manuel Kraemer, Jeff </a:t>
            </a:r>
            <a:r>
              <a:rPr lang="en-US" sz="1200" dirty="0" err="1">
                <a:latin typeface="Intel Clear" panose="020B0604020203020204" pitchFamily="34" charset="0"/>
              </a:rPr>
              <a:t>Lait</a:t>
            </a:r>
            <a:r>
              <a:rPr lang="en-US" sz="1200" dirty="0">
                <a:latin typeface="Intel Clear" panose="020B0604020203020204" pitchFamily="34" charset="0"/>
              </a:rPr>
              <a:t>, James Reinders </a:t>
            </a:r>
            <a:br>
              <a:rPr lang="en-US" sz="1200" dirty="0">
                <a:latin typeface="Intel Clear" panose="020B0604020203020204" pitchFamily="34" charset="0"/>
              </a:rPr>
            </a:br>
            <a:r>
              <a:rPr lang="en-US" sz="1200" dirty="0">
                <a:latin typeface="Intel Clear" panose="020B0604020203020204" pitchFamily="34" charset="0"/>
              </a:rPr>
              <a:t>(c) </a:t>
            </a:r>
            <a:r>
              <a:rPr lang="en-US" sz="1200" dirty="0" smtClean="0">
                <a:latin typeface="Intel Clear" panose="020B0604020203020204" pitchFamily="34" charset="0"/>
              </a:rPr>
              <a:t>2014, </a:t>
            </a:r>
            <a:r>
              <a:rPr lang="en-US" sz="1200" dirty="0">
                <a:latin typeface="Intel Clear" panose="020B0604020203020204" pitchFamily="34" charset="0"/>
              </a:rPr>
              <a:t>publisher: </a:t>
            </a:r>
            <a:r>
              <a:rPr lang="en-US" sz="1200" dirty="0" smtClean="0">
                <a:latin typeface="Intel Clear" panose="020B0604020203020204" pitchFamily="34" charset="0"/>
              </a:rPr>
              <a:t>CRC Press</a:t>
            </a:r>
            <a:endParaRPr lang="en-US" sz="1400" dirty="0">
              <a:latin typeface="Intel Clear" panose="020B0604020203020204" pitchFamily="34" charset="0"/>
            </a:endParaRPr>
          </a:p>
        </p:txBody>
      </p:sp>
      <p:sp>
        <p:nvSpPr>
          <p:cNvPr id="3" name="TextBox 2"/>
          <p:cNvSpPr txBox="1"/>
          <p:nvPr/>
        </p:nvSpPr>
        <p:spPr>
          <a:xfrm>
            <a:off x="161634" y="587961"/>
            <a:ext cx="3007591" cy="3563027"/>
          </a:xfrm>
          <a:prstGeom prst="rect">
            <a:avLst/>
          </a:prstGeom>
          <a:noFill/>
        </p:spPr>
        <p:txBody>
          <a:bodyPr wrap="square" lIns="68580" tIns="34290" rIns="68580" bIns="34290" rtlCol="0">
            <a:spAutoFit/>
          </a:bodyPr>
          <a:lstStyle/>
          <a:p>
            <a:pPr>
              <a:lnSpc>
                <a:spcPct val="90000"/>
              </a:lnSpc>
            </a:pPr>
            <a:r>
              <a:rPr lang="en-US" sz="1400" dirty="0" smtClean="0">
                <a:solidFill>
                  <a:srgbClr val="000000"/>
                </a:solidFill>
                <a:latin typeface="Intel Clear" panose="020B0604020203020204" pitchFamily="34" charset="0"/>
              </a:rPr>
              <a:t>Provides </a:t>
            </a:r>
            <a:r>
              <a:rPr lang="en-US" sz="1400" dirty="0">
                <a:solidFill>
                  <a:srgbClr val="000000"/>
                </a:solidFill>
                <a:latin typeface="Intel Clear" panose="020B0604020203020204" pitchFamily="34" charset="0"/>
              </a:rPr>
              <a:t>practical advice on multithreading techniques and visual </a:t>
            </a:r>
            <a:r>
              <a:rPr lang="en-US" sz="1400" dirty="0" smtClean="0">
                <a:solidFill>
                  <a:srgbClr val="000000"/>
                </a:solidFill>
                <a:latin typeface="Intel Clear" panose="020B0604020203020204" pitchFamily="34" charset="0"/>
              </a:rPr>
              <a:t>effects, including details on using TBB.</a:t>
            </a:r>
          </a:p>
          <a:p>
            <a:pPr>
              <a:lnSpc>
                <a:spcPct val="90000"/>
              </a:lnSpc>
            </a:pPr>
            <a:endParaRPr lang="en-US" sz="1400" dirty="0">
              <a:solidFill>
                <a:srgbClr val="000000"/>
              </a:solidFill>
              <a:latin typeface="Intel Clear" panose="020B0604020203020204" pitchFamily="34" charset="0"/>
            </a:endParaRPr>
          </a:p>
          <a:p>
            <a:pPr>
              <a:lnSpc>
                <a:spcPct val="90000"/>
              </a:lnSpc>
            </a:pPr>
            <a:r>
              <a:rPr lang="en-US" sz="1400" dirty="0" smtClean="0">
                <a:solidFill>
                  <a:srgbClr val="000000"/>
                </a:solidFill>
                <a:latin typeface="Intel Clear" panose="020B0604020203020204" pitchFamily="34" charset="0"/>
              </a:rPr>
              <a:t>Contains first</a:t>
            </a:r>
            <a:r>
              <a:rPr lang="en-US" sz="1400" dirty="0">
                <a:solidFill>
                  <a:srgbClr val="000000"/>
                </a:solidFill>
                <a:latin typeface="Intel Clear" panose="020B0604020203020204" pitchFamily="34" charset="0"/>
              </a:rPr>
              <a:t>-hand insight into </a:t>
            </a:r>
            <a:r>
              <a:rPr lang="en-US" sz="1400" dirty="0" smtClean="0">
                <a:solidFill>
                  <a:srgbClr val="000000"/>
                </a:solidFill>
                <a:latin typeface="Intel Clear" panose="020B0604020203020204" pitchFamily="34" charset="0"/>
              </a:rPr>
              <a:t>the </a:t>
            </a:r>
            <a:r>
              <a:rPr lang="en-US" sz="1400" dirty="0">
                <a:solidFill>
                  <a:srgbClr val="000000"/>
                </a:solidFill>
                <a:latin typeface="Intel Clear" panose="020B0604020203020204" pitchFamily="34" charset="0"/>
              </a:rPr>
              <a:t>proprietary animation systems from two major animation </a:t>
            </a:r>
            <a:r>
              <a:rPr lang="en-US" sz="1400" dirty="0" smtClean="0">
                <a:solidFill>
                  <a:srgbClr val="000000"/>
                </a:solidFill>
                <a:latin typeface="Intel Clear" panose="020B0604020203020204" pitchFamily="34" charset="0"/>
              </a:rPr>
              <a:t>studios.</a:t>
            </a:r>
          </a:p>
          <a:p>
            <a:pPr>
              <a:lnSpc>
                <a:spcPct val="90000"/>
              </a:lnSpc>
            </a:pPr>
            <a:endParaRPr lang="en-US" sz="1400" dirty="0">
              <a:solidFill>
                <a:srgbClr val="000000"/>
              </a:solidFill>
              <a:latin typeface="Intel Clear" panose="020B0604020203020204" pitchFamily="34" charset="0"/>
            </a:endParaRPr>
          </a:p>
          <a:p>
            <a:pPr>
              <a:lnSpc>
                <a:spcPct val="90000"/>
              </a:lnSpc>
            </a:pPr>
            <a:r>
              <a:rPr lang="en-US" sz="1400" dirty="0" smtClean="0">
                <a:solidFill>
                  <a:srgbClr val="000000"/>
                </a:solidFill>
                <a:latin typeface="Intel Clear" panose="020B0604020203020204" pitchFamily="34" charset="0"/>
              </a:rPr>
              <a:t>Presents </a:t>
            </a:r>
            <a:r>
              <a:rPr lang="en-US" sz="1400" dirty="0">
                <a:solidFill>
                  <a:srgbClr val="000000"/>
                </a:solidFill>
                <a:latin typeface="Intel Clear" panose="020B0604020203020204" pitchFamily="34" charset="0"/>
              </a:rPr>
              <a:t>a unique look into Houdini, the industry’s leading visual effects </a:t>
            </a:r>
            <a:r>
              <a:rPr lang="en-US" sz="1400" dirty="0" smtClean="0">
                <a:solidFill>
                  <a:srgbClr val="000000"/>
                </a:solidFill>
                <a:latin typeface="Intel Clear" panose="020B0604020203020204" pitchFamily="34" charset="0"/>
              </a:rPr>
              <a:t>package.</a:t>
            </a:r>
          </a:p>
          <a:p>
            <a:pPr>
              <a:lnSpc>
                <a:spcPct val="90000"/>
              </a:lnSpc>
            </a:pPr>
            <a:endParaRPr lang="en-US" sz="1400" dirty="0" smtClean="0">
              <a:solidFill>
                <a:srgbClr val="000000"/>
              </a:solidFill>
              <a:latin typeface="Intel Clear" panose="020B0604020203020204" pitchFamily="34" charset="0"/>
            </a:endParaRPr>
          </a:p>
          <a:p>
            <a:pPr>
              <a:lnSpc>
                <a:spcPct val="90000"/>
              </a:lnSpc>
            </a:pPr>
            <a:r>
              <a:rPr lang="en-US" sz="1400" dirty="0" smtClean="0">
                <a:solidFill>
                  <a:srgbClr val="000000"/>
                </a:solidFill>
                <a:latin typeface="Intel Clear" panose="020B0604020203020204" pitchFamily="34" charset="0"/>
              </a:rPr>
              <a:t>Offers </a:t>
            </a:r>
            <a:r>
              <a:rPr lang="en-US" sz="1400" dirty="0">
                <a:solidFill>
                  <a:srgbClr val="000000"/>
                </a:solidFill>
                <a:latin typeface="Intel Clear" panose="020B0604020203020204" pitchFamily="34" charset="0"/>
              </a:rPr>
              <a:t>course notes and other material on the authors’ </a:t>
            </a:r>
            <a:r>
              <a:rPr lang="en-US" sz="1400" dirty="0" smtClean="0">
                <a:solidFill>
                  <a:srgbClr val="000000"/>
                </a:solidFill>
                <a:latin typeface="Intel Clear" panose="020B0604020203020204" pitchFamily="34" charset="0"/>
              </a:rPr>
              <a:t>website.</a:t>
            </a:r>
          </a:p>
          <a:p>
            <a:pPr>
              <a:lnSpc>
                <a:spcPct val="90000"/>
              </a:lnSpc>
            </a:pPr>
            <a:endParaRPr lang="en-US" sz="1400" dirty="0">
              <a:solidFill>
                <a:srgbClr val="000000"/>
              </a:solidFill>
              <a:latin typeface="Intel Clear" panose="020B0604020203020204" pitchFamily="34" charset="0"/>
            </a:endParaRPr>
          </a:p>
          <a:p>
            <a:pPr>
              <a:lnSpc>
                <a:spcPct val="90000"/>
              </a:lnSpc>
            </a:pPr>
            <a:r>
              <a:rPr lang="en-US" sz="1400" dirty="0" smtClean="0">
                <a:solidFill>
                  <a:srgbClr val="000000"/>
                </a:solidFill>
                <a:latin typeface="Intel Clear" panose="020B0604020203020204" pitchFamily="34" charset="0"/>
              </a:rPr>
              <a:t>Expanded text based on popular  SIGGRAPH Tutorial.</a:t>
            </a:r>
            <a:endParaRPr lang="en-US" sz="1400" dirty="0">
              <a:solidFill>
                <a:srgbClr val="000000"/>
              </a:solidFill>
              <a:latin typeface="Intel Clear" panose="020B0604020203020204" pitchFamily="34" charset="0"/>
            </a:endParaRPr>
          </a:p>
        </p:txBody>
      </p:sp>
      <p:sp>
        <p:nvSpPr>
          <p:cNvPr id="7" name="TextBox 6"/>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a:solidFill>
                  <a:schemeClr val="tx2"/>
                </a:solidFill>
                <a:latin typeface="Intel Clear" panose="020B0604020203020204" pitchFamily="34" charset="0"/>
              </a:rPr>
              <a:t>http://</a:t>
            </a:r>
            <a:r>
              <a:rPr lang="en-US" sz="2800" dirty="0" err="1" smtClean="0">
                <a:solidFill>
                  <a:schemeClr val="tx2"/>
                </a:solidFill>
                <a:latin typeface="Intel Clear" panose="020B0604020203020204" pitchFamily="34" charset="0"/>
              </a:rPr>
              <a:t>www.multithreadingandvfx.org</a:t>
            </a:r>
            <a:r>
              <a:rPr lang="en-US" sz="2800" dirty="0" smtClean="0">
                <a:solidFill>
                  <a:schemeClr val="tx2"/>
                </a:solidFill>
                <a:latin typeface="Intel Clear" panose="020B0604020203020204" pitchFamily="34" charset="0"/>
              </a:rPr>
              <a:t> </a:t>
            </a:r>
            <a:endParaRPr lang="en-US" sz="2800" dirty="0">
              <a:solidFill>
                <a:schemeClr val="tx2"/>
              </a:solidFill>
              <a:latin typeface="Intel Clear" panose="020B0604020203020204" pitchFamily="34" charset="0"/>
            </a:endParaRPr>
          </a:p>
        </p:txBody>
      </p:sp>
      <p:sp>
        <p:nvSpPr>
          <p:cNvPr id="5" name="Title 4"/>
          <p:cNvSpPr>
            <a:spLocks noGrp="1"/>
          </p:cNvSpPr>
          <p:nvPr>
            <p:ph type="title"/>
          </p:nvPr>
        </p:nvSpPr>
        <p:spPr>
          <a:xfrm>
            <a:off x="0" y="21166"/>
            <a:ext cx="9144000" cy="571615"/>
          </a:xfrm>
        </p:spPr>
        <p:txBody>
          <a:bodyPr>
            <a:normAutofit/>
          </a:bodyPr>
          <a:lstStyle/>
          <a:p>
            <a:pPr algn="ctr"/>
            <a:r>
              <a:rPr lang="en-US" sz="2400" dirty="0">
                <a:solidFill>
                  <a:srgbClr val="000000"/>
                </a:solidFill>
              </a:rPr>
              <a:t>Multithreading for Visual Effects</a:t>
            </a:r>
          </a:p>
        </p:txBody>
      </p:sp>
      <p:sp>
        <p:nvSpPr>
          <p:cNvPr id="12" name="TextBox 11"/>
          <p:cNvSpPr txBox="1"/>
          <p:nvPr/>
        </p:nvSpPr>
        <p:spPr>
          <a:xfrm>
            <a:off x="3114646" y="3784659"/>
            <a:ext cx="2729627" cy="230832"/>
          </a:xfrm>
          <a:prstGeom prst="rect">
            <a:avLst/>
          </a:prstGeom>
          <a:noFill/>
        </p:spPr>
        <p:txBody>
          <a:bodyPr wrap="none" rtlCol="0">
            <a:spAutoFit/>
          </a:bodyPr>
          <a:lstStyle/>
          <a:p>
            <a:r>
              <a:rPr lang="en-US" sz="900" dirty="0" smtClean="0">
                <a:solidFill>
                  <a:schemeClr val="bg1">
                    <a:lumMod val="65000"/>
                  </a:schemeClr>
                </a:solidFill>
                <a:latin typeface="Neo Sans Intel"/>
                <a:cs typeface="Neo Sans Intel"/>
              </a:rPr>
              <a:t>Book cover image used with permission of publisher.</a:t>
            </a:r>
          </a:p>
        </p:txBody>
      </p:sp>
      <p:sp>
        <p:nvSpPr>
          <p:cNvPr id="10" name="TextBox 9"/>
          <p:cNvSpPr txBox="1"/>
          <p:nvPr/>
        </p:nvSpPr>
        <p:spPr>
          <a:xfrm>
            <a:off x="7718866" y="4085268"/>
            <a:ext cx="1336525" cy="646331"/>
          </a:xfrm>
          <a:prstGeom prst="rect">
            <a:avLst/>
          </a:prstGeom>
          <a:solidFill>
            <a:srgbClr val="FFFF00"/>
          </a:solidFill>
        </p:spPr>
        <p:txBody>
          <a:bodyPr wrap="square" rtlCol="0">
            <a:spAutoFit/>
          </a:bodyPr>
          <a:lstStyle/>
          <a:p>
            <a:r>
              <a:rPr lang="en-US" sz="1200" b="1" dirty="0" smtClean="0">
                <a:solidFill>
                  <a:schemeClr val="tx2"/>
                </a:solidFill>
                <a:latin typeface="Neo Sans Intel"/>
                <a:cs typeface="Neo Sans Intel"/>
              </a:rPr>
              <a:t>Course notes</a:t>
            </a:r>
            <a:br>
              <a:rPr lang="en-US" sz="1200" b="1" dirty="0" smtClean="0">
                <a:solidFill>
                  <a:schemeClr val="tx2"/>
                </a:solidFill>
                <a:latin typeface="Neo Sans Intel"/>
                <a:cs typeface="Neo Sans Intel"/>
              </a:rPr>
            </a:br>
            <a:r>
              <a:rPr lang="en-US" sz="1200" b="1" dirty="0" smtClean="0">
                <a:solidFill>
                  <a:schemeClr val="tx2"/>
                </a:solidFill>
                <a:latin typeface="Neo Sans Intel"/>
                <a:cs typeface="Neo Sans Intel"/>
              </a:rPr>
              <a:t>freely downloadable.</a:t>
            </a:r>
          </a:p>
        </p:txBody>
      </p:sp>
      <p:pic>
        <p:nvPicPr>
          <p:cNvPr id="11" name="Picture 10" descr="VFX K23439_Cove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8395" y="491893"/>
            <a:ext cx="2307140" cy="3295915"/>
          </a:xfrm>
          <a:prstGeom prst="rect">
            <a:avLst/>
          </a:prstGeom>
          <a:effectLst>
            <a:outerShdw blurRad="50800" dist="127000" dir="2700000" algn="tl" rotWithShape="0">
              <a:srgbClr val="000000">
                <a:alpha val="43000"/>
              </a:srgbClr>
            </a:outerShdw>
          </a:effectLst>
        </p:spPr>
      </p:pic>
    </p:spTree>
    <p:extLst>
      <p:ext uri="{BB962C8B-B14F-4D97-AF65-F5344CB8AC3E}">
        <p14:creationId xmlns:p14="http://schemas.microsoft.com/office/powerpoint/2010/main" val="3533096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ver-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0399" y="640080"/>
            <a:ext cx="2669060" cy="3291840"/>
          </a:xfrm>
          <a:prstGeom prst="rect">
            <a:avLst/>
          </a:prstGeom>
          <a:ln>
            <a:solidFill>
              <a:schemeClr val="bg1">
                <a:lumMod val="50000"/>
              </a:schemeClr>
            </a:solidFill>
          </a:ln>
          <a:effectLst>
            <a:outerShdw blurRad="50800" dist="38100" dir="2700000" algn="tl" rotWithShape="0">
              <a:srgbClr val="000000">
                <a:alpha val="43000"/>
              </a:srgbClr>
            </a:outerShdw>
          </a:effectLst>
        </p:spPr>
      </p:pic>
      <p:sp>
        <p:nvSpPr>
          <p:cNvPr id="7" name="TextBox 6"/>
          <p:cNvSpPr txBox="1"/>
          <p:nvPr/>
        </p:nvSpPr>
        <p:spPr>
          <a:xfrm>
            <a:off x="0" y="3949700"/>
            <a:ext cx="9144000" cy="438582"/>
          </a:xfrm>
          <a:prstGeom prst="rect">
            <a:avLst/>
          </a:prstGeom>
          <a:noFill/>
        </p:spPr>
        <p:txBody>
          <a:bodyPr wrap="square" lIns="68580" tIns="34290" rIns="68580" bIns="34290" rtlCol="0">
            <a:spAutoFit/>
          </a:bodyPr>
          <a:lstStyle/>
          <a:p>
            <a:pPr algn="ctr"/>
            <a:r>
              <a:rPr lang="en-US" sz="1200" dirty="0">
                <a:latin typeface="Arial"/>
                <a:cs typeface="Arial"/>
              </a:rPr>
              <a:t>Intel® Xeon Phi™ Coprocessor High Performance Programming,</a:t>
            </a:r>
            <a:br>
              <a:rPr lang="en-US" sz="1200" dirty="0">
                <a:latin typeface="Arial"/>
                <a:cs typeface="Arial"/>
              </a:rPr>
            </a:br>
            <a:r>
              <a:rPr lang="en-US" sz="1200" dirty="0">
                <a:latin typeface="Arial"/>
                <a:cs typeface="Arial"/>
              </a:rPr>
              <a:t>Jim Jeffers, James Reinders, (c) 2013, publisher: Morgan Kaufmann</a:t>
            </a:r>
          </a:p>
        </p:txBody>
      </p:sp>
      <p:sp>
        <p:nvSpPr>
          <p:cNvPr id="8" name="TextBox 7"/>
          <p:cNvSpPr txBox="1"/>
          <p:nvPr/>
        </p:nvSpPr>
        <p:spPr>
          <a:xfrm>
            <a:off x="226749" y="611611"/>
            <a:ext cx="2442411" cy="1577355"/>
          </a:xfrm>
          <a:prstGeom prst="rect">
            <a:avLst/>
          </a:prstGeom>
          <a:noFill/>
        </p:spPr>
        <p:txBody>
          <a:bodyPr wrap="square" lIns="68580" tIns="34290" rIns="68580" bIns="34290" rtlCol="0">
            <a:spAutoFit/>
          </a:bodyPr>
          <a:lstStyle/>
          <a:p>
            <a:r>
              <a:rPr lang="en-US" sz="1400" dirty="0">
                <a:solidFill>
                  <a:srgbClr val="000000"/>
                </a:solidFill>
                <a:latin typeface="Arial"/>
                <a:cs typeface="Arial"/>
              </a:rPr>
              <a:t>It all comes down to</a:t>
            </a:r>
            <a:br>
              <a:rPr lang="en-US" sz="1400" dirty="0">
                <a:solidFill>
                  <a:srgbClr val="000000"/>
                </a:solidFill>
                <a:latin typeface="Arial"/>
                <a:cs typeface="Arial"/>
              </a:rPr>
            </a:br>
            <a:r>
              <a:rPr lang="en-US" sz="1400" dirty="0">
                <a:solidFill>
                  <a:srgbClr val="000000"/>
                </a:solidFill>
                <a:latin typeface="Arial"/>
                <a:cs typeface="Arial"/>
              </a:rPr>
              <a:t>PARALLEL PROGRAMMING!</a:t>
            </a:r>
          </a:p>
          <a:p>
            <a:r>
              <a:rPr lang="en-US" sz="1400" dirty="0">
                <a:solidFill>
                  <a:srgbClr val="000000"/>
                </a:solidFill>
                <a:latin typeface="Arial"/>
                <a:cs typeface="Arial"/>
              </a:rPr>
              <a:t>(applicable to processors</a:t>
            </a:r>
          </a:p>
          <a:p>
            <a:r>
              <a:rPr lang="en-US" sz="1400" dirty="0">
                <a:solidFill>
                  <a:srgbClr val="000000"/>
                </a:solidFill>
                <a:latin typeface="Arial"/>
                <a:cs typeface="Arial"/>
              </a:rPr>
              <a:t>and Intel® Xeon Phi™</a:t>
            </a:r>
            <a:br>
              <a:rPr lang="en-US" sz="1400" dirty="0">
                <a:solidFill>
                  <a:srgbClr val="000000"/>
                </a:solidFill>
                <a:latin typeface="Arial"/>
                <a:cs typeface="Arial"/>
              </a:rPr>
            </a:br>
            <a:r>
              <a:rPr lang="en-US" sz="1400" dirty="0">
                <a:solidFill>
                  <a:srgbClr val="000000"/>
                </a:solidFill>
                <a:latin typeface="Arial"/>
                <a:cs typeface="Arial"/>
              </a:rPr>
              <a:t>coprocessors both)</a:t>
            </a:r>
          </a:p>
          <a:p>
            <a:endParaRPr lang="en-US" sz="1400" dirty="0">
              <a:solidFill>
                <a:srgbClr val="000000"/>
              </a:solidFill>
              <a:latin typeface="Arial"/>
              <a:cs typeface="Arial"/>
            </a:endParaRPr>
          </a:p>
        </p:txBody>
      </p:sp>
      <p:sp>
        <p:nvSpPr>
          <p:cNvPr id="9" name="TextBox 8"/>
          <p:cNvSpPr txBox="1"/>
          <p:nvPr/>
        </p:nvSpPr>
        <p:spPr>
          <a:xfrm>
            <a:off x="6146800" y="613064"/>
            <a:ext cx="2774950" cy="3577902"/>
          </a:xfrm>
          <a:prstGeom prst="rect">
            <a:avLst/>
          </a:prstGeom>
          <a:noFill/>
        </p:spPr>
        <p:txBody>
          <a:bodyPr wrap="square" lIns="68580" tIns="34290" rIns="68580" bIns="34290" rtlCol="0">
            <a:spAutoFit/>
          </a:bodyPr>
          <a:lstStyle/>
          <a:p>
            <a:pPr algn="r"/>
            <a:r>
              <a:rPr lang="en-US" sz="1200" b="1" dirty="0">
                <a:solidFill>
                  <a:srgbClr val="000000"/>
                </a:solidFill>
                <a:latin typeface="Arial"/>
                <a:cs typeface="Arial"/>
              </a:rPr>
              <a:t>This book belongs on the bookshelf of every HPC professional. Not only does it successfully and accessibly teach us how to use and obtain high performance on the Intel MIC architecture, it is about much more than that. It takes us back to the universal fundamentals of high-performance computing including how to think and reason about the performance of algorithms mapped to modern architectures, and it puts into your hands powerful tools that will be useful for years to come. </a:t>
            </a:r>
          </a:p>
          <a:p>
            <a:pPr algn="r"/>
            <a:r>
              <a:rPr lang="en-US" sz="1200" b="1" dirty="0">
                <a:solidFill>
                  <a:srgbClr val="000000"/>
                </a:solidFill>
                <a:latin typeface="Arial"/>
                <a:cs typeface="Arial"/>
              </a:rPr>
              <a:t>—Robert J. Harrison</a:t>
            </a:r>
          </a:p>
          <a:p>
            <a:pPr algn="r"/>
            <a:r>
              <a:rPr lang="en-US" sz="1200" b="1" dirty="0">
                <a:solidFill>
                  <a:srgbClr val="000000"/>
                </a:solidFill>
                <a:latin typeface="Arial"/>
                <a:cs typeface="Arial"/>
              </a:rPr>
              <a:t>Institute for Advanced Computational Science, </a:t>
            </a:r>
          </a:p>
          <a:p>
            <a:pPr algn="r"/>
            <a:r>
              <a:rPr lang="en-US" sz="1200" b="1" dirty="0">
                <a:solidFill>
                  <a:srgbClr val="000000"/>
                </a:solidFill>
                <a:latin typeface="Arial"/>
                <a:cs typeface="Arial"/>
              </a:rPr>
              <a:t>Stony Brook University</a:t>
            </a:r>
          </a:p>
          <a:p>
            <a:pPr algn="r"/>
            <a:endParaRPr lang="en-US" sz="1200" b="1" dirty="0">
              <a:solidFill>
                <a:srgbClr val="000000"/>
              </a:solidFill>
              <a:latin typeface="Arial"/>
              <a:cs typeface="Arial"/>
            </a:endParaRPr>
          </a:p>
        </p:txBody>
      </p:sp>
      <p:sp>
        <p:nvSpPr>
          <p:cNvPr id="2" name="Title 1"/>
          <p:cNvSpPr>
            <a:spLocks noGrp="1"/>
          </p:cNvSpPr>
          <p:nvPr>
            <p:ph type="title"/>
          </p:nvPr>
        </p:nvSpPr>
        <p:spPr>
          <a:xfrm>
            <a:off x="0" y="63500"/>
            <a:ext cx="9144000" cy="741560"/>
          </a:xfrm>
        </p:spPr>
        <p:txBody>
          <a:bodyPr>
            <a:normAutofit/>
          </a:bodyPr>
          <a:lstStyle/>
          <a:p>
            <a:pPr algn="ctr"/>
            <a:r>
              <a:rPr lang="en-US" sz="2400" spc="-50" dirty="0">
                <a:solidFill>
                  <a:srgbClr val="000000"/>
                </a:solidFill>
              </a:rPr>
              <a:t>Intel</a:t>
            </a:r>
            <a:r>
              <a:rPr lang="en-US" sz="1800" b="0" spc="-50" baseline="30000" dirty="0">
                <a:solidFill>
                  <a:srgbClr val="000000"/>
                </a:solidFill>
              </a:rPr>
              <a:t>®</a:t>
            </a:r>
            <a:r>
              <a:rPr lang="en-US" sz="2400" spc="-50" dirty="0">
                <a:solidFill>
                  <a:srgbClr val="000000"/>
                </a:solidFill>
              </a:rPr>
              <a:t> Xeon Phi</a:t>
            </a:r>
            <a:r>
              <a:rPr lang="en-US" sz="1800" b="0" spc="-50" baseline="30000" dirty="0">
                <a:solidFill>
                  <a:srgbClr val="000000"/>
                </a:solidFill>
              </a:rPr>
              <a:t>™</a:t>
            </a:r>
            <a:r>
              <a:rPr lang="en-US" sz="2400" spc="-50" dirty="0">
                <a:solidFill>
                  <a:srgbClr val="000000"/>
                </a:solidFill>
              </a:rPr>
              <a:t> Coprocessor High Performance Programming</a:t>
            </a:r>
          </a:p>
        </p:txBody>
      </p:sp>
      <p:sp>
        <p:nvSpPr>
          <p:cNvPr id="13" name="TextBox 12"/>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smtClean="0">
                <a:solidFill>
                  <a:schemeClr val="tx2"/>
                </a:solidFill>
                <a:latin typeface="Arial Rounded MT Bold"/>
                <a:cs typeface="Arial Rounded MT Bold"/>
              </a:rPr>
              <a:t>www.lotsofcores.com</a:t>
            </a:r>
            <a:endParaRPr lang="en-US" sz="2800" dirty="0">
              <a:solidFill>
                <a:schemeClr val="tx2"/>
              </a:solidFill>
              <a:latin typeface="Arial Rounded MT Bold"/>
              <a:cs typeface="Arial Rounded MT Bold"/>
            </a:endParaRPr>
          </a:p>
        </p:txBody>
      </p:sp>
      <p:sp>
        <p:nvSpPr>
          <p:cNvPr id="14" name="TextBox 13"/>
          <p:cNvSpPr txBox="1"/>
          <p:nvPr/>
        </p:nvSpPr>
        <p:spPr>
          <a:xfrm>
            <a:off x="6959407" y="4330700"/>
            <a:ext cx="2034907" cy="461665"/>
          </a:xfrm>
          <a:prstGeom prst="rect">
            <a:avLst/>
          </a:prstGeom>
          <a:solidFill>
            <a:srgbClr val="FFFF00"/>
          </a:solidFill>
        </p:spPr>
        <p:txBody>
          <a:bodyPr wrap="none" rtlCol="0">
            <a:spAutoFit/>
          </a:bodyPr>
          <a:lstStyle/>
          <a:p>
            <a:r>
              <a:rPr lang="en-US" sz="1200" b="1" dirty="0" smtClean="0">
                <a:solidFill>
                  <a:schemeClr val="tx2"/>
                </a:solidFill>
                <a:latin typeface="Arial Narrow"/>
                <a:cs typeface="Arial Narrow"/>
              </a:rPr>
              <a:t>All figures, diagrams and code</a:t>
            </a:r>
            <a:br>
              <a:rPr lang="en-US" sz="1200" b="1" dirty="0" smtClean="0">
                <a:solidFill>
                  <a:schemeClr val="tx2"/>
                </a:solidFill>
                <a:latin typeface="Arial Narrow"/>
                <a:cs typeface="Arial Narrow"/>
              </a:rPr>
            </a:br>
            <a:r>
              <a:rPr lang="en-US" sz="1200" b="1" dirty="0" smtClean="0">
                <a:solidFill>
                  <a:schemeClr val="tx2"/>
                </a:solidFill>
                <a:latin typeface="Arial Narrow"/>
                <a:cs typeface="Arial Narrow"/>
              </a:rPr>
              <a:t>freely downloadable.</a:t>
            </a:r>
          </a:p>
        </p:txBody>
      </p:sp>
      <p:sp>
        <p:nvSpPr>
          <p:cNvPr id="15" name="TextBox 14"/>
          <p:cNvSpPr txBox="1"/>
          <p:nvPr/>
        </p:nvSpPr>
        <p:spPr>
          <a:xfrm>
            <a:off x="3213100" y="4279900"/>
            <a:ext cx="2410260" cy="230832"/>
          </a:xfrm>
          <a:prstGeom prst="rect">
            <a:avLst/>
          </a:prstGeom>
          <a:noFill/>
        </p:spPr>
        <p:txBody>
          <a:bodyPr wrap="none" rtlCol="0">
            <a:spAutoFit/>
          </a:bodyPr>
          <a:lstStyle/>
          <a:p>
            <a:r>
              <a:rPr lang="en-US" sz="900" dirty="0" smtClean="0">
                <a:solidFill>
                  <a:schemeClr val="bg1">
                    <a:lumMod val="65000"/>
                  </a:schemeClr>
                </a:solidFill>
                <a:latin typeface="Arial Narrow"/>
                <a:cs typeface="Arial Narrow"/>
              </a:rPr>
              <a:t>Book cover design used with permission of publisher.</a:t>
            </a:r>
          </a:p>
        </p:txBody>
      </p:sp>
      <p:sp>
        <p:nvSpPr>
          <p:cNvPr id="3" name="TextBox 2"/>
          <p:cNvSpPr txBox="1"/>
          <p:nvPr/>
        </p:nvSpPr>
        <p:spPr>
          <a:xfrm>
            <a:off x="116417" y="2878666"/>
            <a:ext cx="2847016" cy="923330"/>
          </a:xfrm>
          <a:prstGeom prst="rect">
            <a:avLst/>
          </a:prstGeom>
          <a:noFill/>
        </p:spPr>
        <p:txBody>
          <a:bodyPr wrap="none" rtlCol="0">
            <a:spAutoFit/>
          </a:bodyPr>
          <a:lstStyle/>
          <a:p>
            <a:r>
              <a:rPr lang="en-US" dirty="0" smtClean="0"/>
              <a:t>Updated version</a:t>
            </a:r>
            <a:br>
              <a:rPr lang="en-US" dirty="0" smtClean="0"/>
            </a:br>
            <a:r>
              <a:rPr lang="en-US" dirty="0" smtClean="0"/>
              <a:t>with “Knights Landing”</a:t>
            </a:r>
          </a:p>
          <a:p>
            <a:r>
              <a:rPr lang="en-US" dirty="0" smtClean="0"/>
              <a:t>Information coming in 2016.</a:t>
            </a:r>
            <a:endParaRPr lang="en-US" dirty="0"/>
          </a:p>
        </p:txBody>
      </p:sp>
    </p:spTree>
    <p:extLst>
      <p:ext uri="{BB962C8B-B14F-4D97-AF65-F5344CB8AC3E}">
        <p14:creationId xmlns:p14="http://schemas.microsoft.com/office/powerpoint/2010/main" val="375208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8092"/>
            <a:ext cx="7886700" cy="994172"/>
          </a:xfrm>
        </p:spPr>
        <p:txBody>
          <a:bodyPr/>
          <a:lstStyle/>
          <a:p>
            <a:r>
              <a:rPr lang="en-US" b="1" dirty="0" smtClean="0"/>
              <a:t>Benefits of Minimally Intrusive Optimization</a:t>
            </a:r>
            <a:endParaRPr lang="en-US" b="1" dirty="0"/>
          </a:p>
        </p:txBody>
      </p:sp>
      <p:grpSp>
        <p:nvGrpSpPr>
          <p:cNvPr id="12" name="Group 11"/>
          <p:cNvGrpSpPr/>
          <p:nvPr/>
        </p:nvGrpSpPr>
        <p:grpSpPr>
          <a:xfrm>
            <a:off x="5173847" y="906081"/>
            <a:ext cx="3829727" cy="3809071"/>
            <a:chOff x="6898461" y="1208107"/>
            <a:chExt cx="5106303" cy="5078761"/>
          </a:xfrm>
        </p:grpSpPr>
        <p:sp>
          <p:nvSpPr>
            <p:cNvPr id="4" name="Rectangle 3"/>
            <p:cNvSpPr/>
            <p:nvPr/>
          </p:nvSpPr>
          <p:spPr>
            <a:xfrm>
              <a:off x="6898461" y="5014726"/>
              <a:ext cx="5106303" cy="1272142"/>
            </a:xfrm>
            <a:prstGeom prst="rect">
              <a:avLst/>
            </a:prstGeom>
          </p:spPr>
          <p:txBody>
            <a:bodyPr wrap="square">
              <a:spAutoFit/>
            </a:bodyPr>
            <a:lstStyle/>
            <a:p>
              <a:pPr defTabSz="685783"/>
              <a:r>
                <a:rPr lang="en-US" sz="1400" dirty="0">
                  <a:solidFill>
                    <a:prstClr val="black"/>
                  </a:solidFill>
                  <a:latin typeface="AdvP6C82"/>
                </a:rPr>
                <a:t>Replication of the last dynamics column avoids adding “if” blocks around every “</a:t>
              </a:r>
              <a:r>
                <a:rPr lang="en-US" sz="1400" dirty="0" err="1">
                  <a:solidFill>
                    <a:prstClr val="black"/>
                  </a:solidFill>
                  <a:latin typeface="AdvP6C82"/>
                </a:rPr>
                <a:t>i</a:t>
              </a:r>
              <a:r>
                <a:rPr lang="en-US" sz="1400" dirty="0">
                  <a:solidFill>
                    <a:prstClr val="black"/>
                  </a:solidFill>
                  <a:latin typeface="AdvP6C82"/>
                </a:rPr>
                <a:t>” loop inside the physics. In this example, “chunk width” </a:t>
              </a:r>
              <a:r>
                <a:rPr lang="en-US" sz="1400" dirty="0">
                  <a:solidFill>
                    <a:prstClr val="black"/>
                  </a:solidFill>
                  <a:latin typeface="AdvP4C4E74"/>
                </a:rPr>
                <a:t>= </a:t>
              </a:r>
              <a:r>
                <a:rPr lang="en-US" sz="1400" dirty="0">
                  <a:solidFill>
                    <a:prstClr val="black"/>
                  </a:solidFill>
                  <a:latin typeface="AdvP6C82"/>
                </a:rPr>
                <a:t>4</a:t>
              </a:r>
              <a:endParaRPr lang="en-US" sz="1400" dirty="0">
                <a:solidFill>
                  <a:prstClr val="black"/>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7651" y="1208107"/>
              <a:ext cx="5027925" cy="3770944"/>
            </a:xfrm>
            <a:prstGeom prst="rect">
              <a:avLst/>
            </a:prstGeom>
          </p:spPr>
          <p:style>
            <a:lnRef idx="2">
              <a:schemeClr val="dk1"/>
            </a:lnRef>
            <a:fillRef idx="1">
              <a:schemeClr val="lt1"/>
            </a:fillRef>
            <a:effectRef idx="0">
              <a:schemeClr val="dk1"/>
            </a:effectRef>
            <a:fontRef idx="minor">
              <a:schemeClr val="dk1"/>
            </a:fontRef>
          </p:style>
        </p:pic>
      </p:grpSp>
      <p:grpSp>
        <p:nvGrpSpPr>
          <p:cNvPr id="11" name="Group 10"/>
          <p:cNvGrpSpPr/>
          <p:nvPr/>
        </p:nvGrpSpPr>
        <p:grpSpPr>
          <a:xfrm>
            <a:off x="171758" y="1027878"/>
            <a:ext cx="4851695" cy="3528549"/>
            <a:chOff x="217714" y="1645710"/>
            <a:chExt cx="6468927" cy="4704734"/>
          </a:xfrm>
        </p:grpSpPr>
        <p:sp>
          <p:nvSpPr>
            <p:cNvPr id="3" name="Rectangle 2"/>
            <p:cNvSpPr/>
            <p:nvPr/>
          </p:nvSpPr>
          <p:spPr>
            <a:xfrm>
              <a:off x="217714" y="1645710"/>
              <a:ext cx="6259923" cy="2708434"/>
            </a:xfrm>
            <a:prstGeom prst="rect">
              <a:avLst/>
            </a:prstGeom>
          </p:spPr>
          <p:txBody>
            <a:bodyPr wrap="square">
              <a:spAutoFit/>
            </a:bodyPr>
            <a:lstStyle/>
            <a:p>
              <a:pPr defTabSz="685783"/>
              <a:r>
                <a:rPr lang="en-US" sz="1400" dirty="0">
                  <a:solidFill>
                    <a:prstClr val="black"/>
                  </a:solidFill>
                  <a:latin typeface="AdvP6975"/>
                </a:rPr>
                <a:t>Flexible optimization techniques described in this chapter benefit </a:t>
              </a:r>
              <a:r>
                <a:rPr lang="en-US" sz="1400" dirty="0" smtClean="0">
                  <a:solidFill>
                    <a:prstClr val="black"/>
                  </a:solidFill>
                  <a:latin typeface="AdvP6975"/>
                </a:rPr>
                <a:t>Intel® Xeon® </a:t>
              </a:r>
              <a:r>
                <a:rPr lang="en-US" sz="1400" dirty="0">
                  <a:solidFill>
                    <a:prstClr val="black"/>
                  </a:solidFill>
                  <a:latin typeface="AdvP6975"/>
                </a:rPr>
                <a:t>processors, </a:t>
              </a:r>
              <a:r>
                <a:rPr lang="en-US" sz="1400" dirty="0" smtClean="0">
                  <a:solidFill>
                    <a:prstClr val="black"/>
                  </a:solidFill>
                  <a:latin typeface="AdvP6975"/>
                </a:rPr>
                <a:t>Intel® </a:t>
              </a:r>
              <a:r>
                <a:rPr lang="en-US" sz="1400" dirty="0">
                  <a:solidFill>
                    <a:prstClr val="black"/>
                  </a:solidFill>
                  <a:latin typeface="AdvP6975"/>
                </a:rPr>
                <a:t>Xeon </a:t>
              </a:r>
              <a:r>
                <a:rPr lang="en-US" sz="1400" dirty="0" smtClean="0">
                  <a:solidFill>
                    <a:prstClr val="black"/>
                  </a:solidFill>
                  <a:latin typeface="AdvP6975"/>
                </a:rPr>
                <a:t>Phi™  </a:t>
              </a:r>
              <a:r>
                <a:rPr lang="en-US" sz="1400" dirty="0">
                  <a:solidFill>
                    <a:prstClr val="black"/>
                  </a:solidFill>
                  <a:latin typeface="AdvP6975"/>
                </a:rPr>
                <a:t>coprocessors, other CPUs, and GPGPUs:</a:t>
              </a:r>
            </a:p>
            <a:p>
              <a:pPr defTabSz="685783"/>
              <a:endParaRPr lang="en-US" sz="1400" dirty="0">
                <a:solidFill>
                  <a:prstClr val="black"/>
                </a:solidFill>
                <a:latin typeface="AdvP6975"/>
              </a:endParaRPr>
            </a:p>
            <a:p>
              <a:pPr marL="257168" indent="-257168" defTabSz="685783">
                <a:buFont typeface="+mj-lt"/>
                <a:buAutoNum type="arabicPeriod"/>
              </a:pPr>
              <a:r>
                <a:rPr lang="en-US" sz="1400" dirty="0">
                  <a:solidFill>
                    <a:prstClr val="black"/>
                  </a:solidFill>
                  <a:latin typeface="Calibri"/>
                </a:rPr>
                <a:t>Shared-memory parallelism and controlling horizontal vector length (see image right)</a:t>
              </a:r>
            </a:p>
            <a:p>
              <a:pPr marL="257168" indent="-257168" defTabSz="685783">
                <a:buFont typeface="+mj-lt"/>
                <a:buAutoNum type="arabicPeriod"/>
              </a:pPr>
              <a:r>
                <a:rPr lang="en-US" sz="1400" dirty="0">
                  <a:solidFill>
                    <a:prstClr val="black"/>
                  </a:solidFill>
                  <a:latin typeface="Calibri"/>
                </a:rPr>
                <a:t>Array alignment</a:t>
              </a:r>
            </a:p>
            <a:p>
              <a:pPr marL="257168" indent="-257168" defTabSz="685783">
                <a:buFont typeface="+mj-lt"/>
                <a:buAutoNum type="arabicPeriod"/>
              </a:pPr>
              <a:r>
                <a:rPr lang="en-US" sz="1400" dirty="0">
                  <a:solidFill>
                    <a:prstClr val="black"/>
                  </a:solidFill>
                  <a:latin typeface="Calibri"/>
                </a:rPr>
                <a:t>Loop restructuring</a:t>
              </a:r>
            </a:p>
            <a:p>
              <a:pPr marL="257168" indent="-257168" defTabSz="685783">
                <a:buFont typeface="+mj-lt"/>
                <a:buAutoNum type="arabicPeriod"/>
              </a:pPr>
              <a:r>
                <a:rPr lang="en-US" sz="1400" dirty="0">
                  <a:solidFill>
                    <a:prstClr val="black"/>
                  </a:solidFill>
                  <a:latin typeface="Calibri"/>
                </a:rPr>
                <a:t>Compile-time constants for loop and array bounds</a:t>
              </a:r>
            </a:p>
          </p:txBody>
        </p:sp>
        <p:sp>
          <p:nvSpPr>
            <p:cNvPr id="7" name="TextBox 6"/>
            <p:cNvSpPr txBox="1"/>
            <p:nvPr/>
          </p:nvSpPr>
          <p:spPr>
            <a:xfrm>
              <a:off x="312317" y="4273523"/>
              <a:ext cx="2109979" cy="410369"/>
            </a:xfrm>
            <a:prstGeom prst="rect">
              <a:avLst/>
            </a:prstGeom>
            <a:noFill/>
          </p:spPr>
          <p:txBody>
            <a:bodyPr wrap="none" rtlCol="0">
              <a:spAutoFit/>
            </a:bodyPr>
            <a:lstStyle/>
            <a:p>
              <a:pPr defTabSz="685783"/>
              <a:r>
                <a:rPr lang="en-US" sz="1400" dirty="0">
                  <a:solidFill>
                    <a:prstClr val="black"/>
                  </a:solidFill>
                  <a:latin typeface="Calibri"/>
                </a:rPr>
                <a:t>Impact on Runtime</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0641" y="4615064"/>
              <a:ext cx="5677989" cy="1119826"/>
            </a:xfrm>
            <a:prstGeom prst="rect">
              <a:avLst/>
            </a:prstGeom>
          </p:spPr>
        </p:pic>
        <p:sp>
          <p:nvSpPr>
            <p:cNvPr id="9" name="Rectangle 8"/>
            <p:cNvSpPr/>
            <p:nvPr/>
          </p:nvSpPr>
          <p:spPr>
            <a:xfrm>
              <a:off x="590641" y="5734890"/>
              <a:ext cx="6096000" cy="615554"/>
            </a:xfrm>
            <a:prstGeom prst="rect">
              <a:avLst/>
            </a:prstGeom>
          </p:spPr>
          <p:txBody>
            <a:bodyPr>
              <a:spAutoFit/>
            </a:bodyPr>
            <a:lstStyle/>
            <a:p>
              <a:pPr defTabSz="685783"/>
              <a:r>
                <a:rPr lang="en-US" sz="1200" dirty="0">
                  <a:solidFill>
                    <a:prstClr val="black"/>
                  </a:solidFill>
                  <a:latin typeface="Calibri"/>
                </a:rPr>
                <a:t>WSM6 “best” run times with all performance improvements. Units of chunk width are double-precision (64-bit) words.</a:t>
              </a:r>
            </a:p>
          </p:txBody>
        </p:sp>
      </p:grpSp>
      <p:sp>
        <p:nvSpPr>
          <p:cNvPr id="10" name="Rectangle 9"/>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5"/>
              </a:rPr>
              <a:t>http://www.intel.com/performance</a:t>
            </a:r>
            <a:r>
              <a:rPr lang="en-US" sz="500" dirty="0">
                <a:solidFill>
                  <a:prstClr val="black"/>
                </a:solidFill>
                <a:latin typeface="Verdana"/>
              </a:rPr>
              <a:t>. Configurations information is available in the book where the numbers are published.</a:t>
            </a:r>
          </a:p>
        </p:txBody>
      </p:sp>
    </p:spTree>
    <p:extLst>
      <p:ext uri="{BB962C8B-B14F-4D97-AF65-F5344CB8AC3E}">
        <p14:creationId xmlns:p14="http://schemas.microsoft.com/office/powerpoint/2010/main" val="212871845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0400" y="640080"/>
            <a:ext cx="2669060" cy="3291840"/>
          </a:xfrm>
          <a:prstGeom prst="rect">
            <a:avLst/>
          </a:prstGeom>
          <a:ln w="38100" cap="sq">
            <a:solidFill>
              <a:srgbClr val="00214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6203020" y="712471"/>
            <a:ext cx="2788580" cy="3351174"/>
          </a:xfrm>
          <a:prstGeom prst="rect">
            <a:avLst/>
          </a:prstGeom>
          <a:noFill/>
        </p:spPr>
        <p:txBody>
          <a:bodyPr wrap="square" lIns="68580" tIns="34290" rIns="68580" bIns="34290" rtlCol="0">
            <a:spAutoFit/>
          </a:bodyPr>
          <a:lstStyle/>
          <a:p>
            <a:pPr algn="r">
              <a:lnSpc>
                <a:spcPct val="80000"/>
              </a:lnSpc>
            </a:pPr>
            <a:r>
              <a:rPr lang="en-US" sz="1400" b="1" dirty="0">
                <a:solidFill>
                  <a:srgbClr val="000000"/>
                </a:solidFill>
                <a:latin typeface="Arial"/>
                <a:cs typeface="Arial"/>
              </a:rPr>
              <a:t>This is a really great book…</a:t>
            </a:r>
          </a:p>
          <a:p>
            <a:pPr algn="r">
              <a:lnSpc>
                <a:spcPct val="80000"/>
              </a:lnSpc>
            </a:pPr>
            <a:r>
              <a:rPr lang="en-US" sz="1400" b="1" dirty="0">
                <a:solidFill>
                  <a:srgbClr val="000000"/>
                </a:solidFill>
                <a:latin typeface="Arial"/>
                <a:cs typeface="Arial"/>
              </a:rPr>
              <a:t> </a:t>
            </a:r>
          </a:p>
          <a:p>
            <a:pPr algn="r">
              <a:lnSpc>
                <a:spcPct val="80000"/>
              </a:lnSpc>
            </a:pPr>
            <a:r>
              <a:rPr lang="en-US" sz="1400" b="1" dirty="0">
                <a:solidFill>
                  <a:srgbClr val="000000"/>
                </a:solidFill>
                <a:latin typeface="Arial"/>
                <a:cs typeface="Arial"/>
              </a:rPr>
              <a:t>I've been dreaming for a while of a modern accessible book that I could recommend to my </a:t>
            </a:r>
          </a:p>
          <a:p>
            <a:pPr algn="r">
              <a:lnSpc>
                <a:spcPct val="80000"/>
              </a:lnSpc>
            </a:pPr>
            <a:r>
              <a:rPr lang="en-US" sz="1400" b="1" dirty="0">
                <a:solidFill>
                  <a:srgbClr val="000000"/>
                </a:solidFill>
                <a:latin typeface="Arial"/>
                <a:cs typeface="Arial"/>
              </a:rPr>
              <a:t>threading-deprived colleagues and assorted enquirers to get them up to speed with the core concepts of multithreading as well as something that covers all the major current interesting implementations.</a:t>
            </a:r>
          </a:p>
          <a:p>
            <a:pPr algn="r">
              <a:lnSpc>
                <a:spcPct val="80000"/>
              </a:lnSpc>
            </a:pPr>
            <a:endParaRPr lang="en-US" sz="1400" b="1" dirty="0">
              <a:solidFill>
                <a:srgbClr val="000000"/>
              </a:solidFill>
              <a:latin typeface="Arial"/>
              <a:cs typeface="Arial"/>
            </a:endParaRPr>
          </a:p>
          <a:p>
            <a:pPr algn="r">
              <a:lnSpc>
                <a:spcPct val="80000"/>
              </a:lnSpc>
            </a:pPr>
            <a:r>
              <a:rPr lang="en-US" sz="1400" b="1" dirty="0">
                <a:solidFill>
                  <a:srgbClr val="000000"/>
                </a:solidFill>
                <a:latin typeface="Arial"/>
                <a:cs typeface="Arial"/>
              </a:rPr>
              <a:t>Finally I have that book.</a:t>
            </a:r>
          </a:p>
          <a:p>
            <a:pPr algn="r">
              <a:lnSpc>
                <a:spcPct val="80000"/>
              </a:lnSpc>
            </a:pPr>
            <a:endParaRPr lang="en-US" sz="1400" b="1" dirty="0">
              <a:solidFill>
                <a:srgbClr val="000000"/>
              </a:solidFill>
              <a:latin typeface="Arial"/>
              <a:cs typeface="Arial"/>
            </a:endParaRPr>
          </a:p>
          <a:p>
            <a:pPr algn="r">
              <a:lnSpc>
                <a:spcPct val="80000"/>
              </a:lnSpc>
            </a:pPr>
            <a:r>
              <a:rPr lang="en-US" sz="1400" b="1" dirty="0">
                <a:solidFill>
                  <a:srgbClr val="000000"/>
                </a:solidFill>
                <a:latin typeface="Arial"/>
                <a:cs typeface="Arial"/>
              </a:rPr>
              <a:t>—Martin Watt,</a:t>
            </a:r>
          </a:p>
          <a:p>
            <a:pPr algn="r">
              <a:lnSpc>
                <a:spcPct val="80000"/>
              </a:lnSpc>
            </a:pPr>
            <a:r>
              <a:rPr lang="en-US" sz="1400" b="1" dirty="0">
                <a:solidFill>
                  <a:srgbClr val="000000"/>
                </a:solidFill>
                <a:latin typeface="Arial"/>
                <a:cs typeface="Arial"/>
              </a:rPr>
              <a:t>Principal Engineer, </a:t>
            </a:r>
          </a:p>
          <a:p>
            <a:pPr algn="r">
              <a:lnSpc>
                <a:spcPct val="80000"/>
              </a:lnSpc>
            </a:pPr>
            <a:r>
              <a:rPr lang="en-US" sz="1400" b="1" dirty="0">
                <a:solidFill>
                  <a:srgbClr val="000000"/>
                </a:solidFill>
                <a:latin typeface="Arial"/>
                <a:cs typeface="Arial"/>
              </a:rPr>
              <a:t>Dreamworks Animation</a:t>
            </a:r>
          </a:p>
          <a:p>
            <a:pPr algn="r">
              <a:lnSpc>
                <a:spcPct val="80000"/>
              </a:lnSpc>
            </a:pPr>
            <a:endParaRPr lang="en-US" sz="1400" dirty="0">
              <a:solidFill>
                <a:srgbClr val="000000"/>
              </a:solidFill>
              <a:latin typeface="Arial"/>
              <a:cs typeface="Arial"/>
            </a:endParaRPr>
          </a:p>
        </p:txBody>
      </p:sp>
      <p:sp>
        <p:nvSpPr>
          <p:cNvPr id="6" name="TextBox 5"/>
          <p:cNvSpPr txBox="1"/>
          <p:nvPr/>
        </p:nvSpPr>
        <p:spPr>
          <a:xfrm>
            <a:off x="0" y="3942240"/>
            <a:ext cx="9144000" cy="438582"/>
          </a:xfrm>
          <a:prstGeom prst="rect">
            <a:avLst/>
          </a:prstGeom>
          <a:noFill/>
        </p:spPr>
        <p:txBody>
          <a:bodyPr wrap="square" lIns="68580" tIns="34290" rIns="68580" bIns="34290" rtlCol="0">
            <a:spAutoFit/>
          </a:bodyPr>
          <a:lstStyle/>
          <a:p>
            <a:pPr algn="ctr"/>
            <a:r>
              <a:rPr lang="en-US" sz="1200" dirty="0">
                <a:latin typeface="Arial"/>
                <a:cs typeface="Arial"/>
              </a:rPr>
              <a:t>Structured Parallel Programming, Michael McCool, Arch Robison, James Reinders</a:t>
            </a:r>
            <a:br>
              <a:rPr lang="en-US" sz="1200" dirty="0">
                <a:latin typeface="Arial"/>
                <a:cs typeface="Arial"/>
              </a:rPr>
            </a:br>
            <a:r>
              <a:rPr lang="en-US" sz="1200" dirty="0">
                <a:latin typeface="Arial"/>
                <a:cs typeface="Arial"/>
              </a:rPr>
              <a:t>(c) </a:t>
            </a:r>
            <a:r>
              <a:rPr lang="en-US" sz="1200" dirty="0" smtClean="0">
                <a:latin typeface="Arial"/>
                <a:cs typeface="Arial"/>
              </a:rPr>
              <a:t>2012, </a:t>
            </a:r>
            <a:r>
              <a:rPr lang="en-US" sz="1200" dirty="0">
                <a:latin typeface="Arial"/>
                <a:cs typeface="Arial"/>
              </a:rPr>
              <a:t>publisher: Morgan Kaufmann</a:t>
            </a:r>
            <a:endParaRPr lang="en-US" sz="1400" dirty="0">
              <a:latin typeface="Arial"/>
              <a:cs typeface="Arial"/>
            </a:endParaRPr>
          </a:p>
        </p:txBody>
      </p:sp>
      <p:sp>
        <p:nvSpPr>
          <p:cNvPr id="3" name="TextBox 2"/>
          <p:cNvSpPr txBox="1"/>
          <p:nvPr/>
        </p:nvSpPr>
        <p:spPr>
          <a:xfrm>
            <a:off x="393700" y="657234"/>
            <a:ext cx="2717800" cy="3950826"/>
          </a:xfrm>
          <a:prstGeom prst="rect">
            <a:avLst/>
          </a:prstGeom>
          <a:noFill/>
        </p:spPr>
        <p:txBody>
          <a:bodyPr wrap="square" lIns="68580" tIns="34290" rIns="68580" bIns="34290" rtlCol="0">
            <a:spAutoFit/>
          </a:bodyPr>
          <a:lstStyle/>
          <a:p>
            <a:pPr>
              <a:lnSpc>
                <a:spcPct val="90000"/>
              </a:lnSpc>
            </a:pPr>
            <a:r>
              <a:rPr lang="en-US" sz="1400" dirty="0">
                <a:solidFill>
                  <a:srgbClr val="000000"/>
                </a:solidFill>
                <a:latin typeface="Arial"/>
                <a:cs typeface="Arial"/>
              </a:rPr>
              <a:t>Teaches parallel</a:t>
            </a:r>
          </a:p>
          <a:p>
            <a:pPr>
              <a:lnSpc>
                <a:spcPct val="90000"/>
              </a:lnSpc>
            </a:pPr>
            <a:r>
              <a:rPr lang="en-US" sz="1400" dirty="0">
                <a:solidFill>
                  <a:srgbClr val="000000"/>
                </a:solidFill>
                <a:latin typeface="Arial"/>
                <a:cs typeface="Arial"/>
              </a:rPr>
              <a:t>programming using</a:t>
            </a:r>
            <a:br>
              <a:rPr lang="en-US" sz="1400" dirty="0">
                <a:solidFill>
                  <a:srgbClr val="000000"/>
                </a:solidFill>
                <a:latin typeface="Arial"/>
                <a:cs typeface="Arial"/>
              </a:rPr>
            </a:br>
            <a:r>
              <a:rPr lang="en-US" sz="1400" dirty="0">
                <a:solidFill>
                  <a:srgbClr val="000000"/>
                </a:solidFill>
                <a:latin typeface="Arial"/>
                <a:cs typeface="Arial"/>
              </a:rPr>
              <a:t>a new pattern-based</a:t>
            </a:r>
            <a:br>
              <a:rPr lang="en-US" sz="1400" dirty="0">
                <a:solidFill>
                  <a:srgbClr val="000000"/>
                </a:solidFill>
                <a:latin typeface="Arial"/>
                <a:cs typeface="Arial"/>
              </a:rPr>
            </a:br>
            <a:r>
              <a:rPr lang="en-US" sz="1400" dirty="0">
                <a:solidFill>
                  <a:srgbClr val="000000"/>
                </a:solidFill>
                <a:latin typeface="Arial"/>
                <a:cs typeface="Arial"/>
              </a:rPr>
              <a:t>approach.</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Extensive examples</a:t>
            </a:r>
            <a:br>
              <a:rPr lang="en-US" sz="1400" dirty="0">
                <a:solidFill>
                  <a:srgbClr val="000000"/>
                </a:solidFill>
                <a:latin typeface="Arial"/>
                <a:cs typeface="Arial"/>
              </a:rPr>
            </a:br>
            <a:r>
              <a:rPr lang="en-US" sz="1400" dirty="0">
                <a:solidFill>
                  <a:srgbClr val="000000"/>
                </a:solidFill>
                <a:latin typeface="Arial"/>
                <a:cs typeface="Arial"/>
              </a:rPr>
              <a:t>in Cilk Plus and TBB.</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Not about any</a:t>
            </a:r>
          </a:p>
          <a:p>
            <a:pPr>
              <a:lnSpc>
                <a:spcPct val="90000"/>
              </a:lnSpc>
            </a:pPr>
            <a:r>
              <a:rPr lang="en-US" sz="1400" dirty="0">
                <a:solidFill>
                  <a:srgbClr val="000000"/>
                </a:solidFill>
                <a:latin typeface="Arial"/>
                <a:cs typeface="Arial"/>
              </a:rPr>
              <a:t>specific hardware,</a:t>
            </a:r>
            <a:br>
              <a:rPr lang="en-US" sz="1400" dirty="0">
                <a:solidFill>
                  <a:srgbClr val="000000"/>
                </a:solidFill>
                <a:latin typeface="Arial"/>
                <a:cs typeface="Arial"/>
              </a:rPr>
            </a:br>
            <a:r>
              <a:rPr lang="en-US" sz="1400" dirty="0">
                <a:solidFill>
                  <a:srgbClr val="000000"/>
                </a:solidFill>
                <a:latin typeface="Arial"/>
                <a:cs typeface="Arial"/>
              </a:rPr>
              <a:t>but relevant to all.</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It’s about</a:t>
            </a:r>
            <a:br>
              <a:rPr lang="en-US" sz="1400" dirty="0">
                <a:solidFill>
                  <a:srgbClr val="000000"/>
                </a:solidFill>
                <a:latin typeface="Arial"/>
                <a:cs typeface="Arial"/>
              </a:rPr>
            </a:br>
            <a:r>
              <a:rPr lang="en-US" sz="1400" dirty="0" smtClean="0">
                <a:solidFill>
                  <a:srgbClr val="000000"/>
                </a:solidFill>
                <a:latin typeface="Arial"/>
                <a:cs typeface="Arial"/>
              </a:rPr>
              <a:t>effective parallel</a:t>
            </a:r>
            <a:r>
              <a:rPr lang="en-US" sz="1400" dirty="0">
                <a:solidFill>
                  <a:srgbClr val="000000"/>
                </a:solidFill>
                <a:latin typeface="Arial"/>
                <a:cs typeface="Arial"/>
              </a:rPr>
              <a:t/>
            </a:r>
            <a:br>
              <a:rPr lang="en-US" sz="1400" dirty="0">
                <a:solidFill>
                  <a:srgbClr val="000000"/>
                </a:solidFill>
                <a:latin typeface="Arial"/>
                <a:cs typeface="Arial"/>
              </a:rPr>
            </a:br>
            <a:r>
              <a:rPr lang="en-US" sz="1400" dirty="0">
                <a:solidFill>
                  <a:srgbClr val="000000"/>
                </a:solidFill>
                <a:latin typeface="Arial"/>
                <a:cs typeface="Arial"/>
              </a:rPr>
              <a:t>programming.</a:t>
            </a:r>
          </a:p>
          <a:p>
            <a:pPr>
              <a:lnSpc>
                <a:spcPct val="90000"/>
              </a:lnSpc>
            </a:pPr>
            <a:endParaRPr lang="en-US" sz="1400" dirty="0">
              <a:solidFill>
                <a:srgbClr val="000000"/>
              </a:solidFill>
              <a:latin typeface="Arial"/>
              <a:cs typeface="Arial"/>
            </a:endParaRPr>
          </a:p>
          <a:p>
            <a:pPr>
              <a:lnSpc>
                <a:spcPct val="90000"/>
              </a:lnSpc>
            </a:pPr>
            <a:r>
              <a:rPr lang="en-US" sz="1400" dirty="0">
                <a:solidFill>
                  <a:srgbClr val="000000"/>
                </a:solidFill>
                <a:latin typeface="Arial"/>
                <a:cs typeface="Arial"/>
              </a:rPr>
              <a:t>Great for teaching</a:t>
            </a:r>
            <a:r>
              <a:rPr lang="en-US" sz="1400" dirty="0" smtClean="0">
                <a:solidFill>
                  <a:srgbClr val="000000"/>
                </a:solidFill>
                <a:latin typeface="Arial"/>
                <a:cs typeface="Arial"/>
              </a:rPr>
              <a:t>!</a:t>
            </a:r>
            <a:br>
              <a:rPr lang="en-US" sz="1400" dirty="0" smtClean="0">
                <a:solidFill>
                  <a:srgbClr val="000000"/>
                </a:solidFill>
                <a:latin typeface="Arial"/>
                <a:cs typeface="Arial"/>
              </a:rPr>
            </a:br>
            <a:r>
              <a:rPr lang="en-US" sz="1400" dirty="0" smtClean="0">
                <a:solidFill>
                  <a:srgbClr val="000000"/>
                </a:solidFill>
                <a:latin typeface="Arial"/>
                <a:cs typeface="Arial"/>
              </a:rPr>
              <a:t>(see</a:t>
            </a:r>
            <a:br>
              <a:rPr lang="en-US" sz="1400" dirty="0" smtClean="0">
                <a:solidFill>
                  <a:srgbClr val="000000"/>
                </a:solidFill>
                <a:latin typeface="Arial"/>
                <a:cs typeface="Arial"/>
              </a:rPr>
            </a:br>
            <a:r>
              <a:rPr lang="en-US" sz="1400" dirty="0" smtClean="0">
                <a:solidFill>
                  <a:srgbClr val="000000"/>
                </a:solidFill>
                <a:latin typeface="Arial"/>
                <a:cs typeface="Arial"/>
              </a:rPr>
              <a:t>website</a:t>
            </a:r>
            <a:br>
              <a:rPr lang="en-US" sz="1400" dirty="0" smtClean="0">
                <a:solidFill>
                  <a:srgbClr val="000000"/>
                </a:solidFill>
                <a:latin typeface="Arial"/>
                <a:cs typeface="Arial"/>
              </a:rPr>
            </a:br>
            <a:r>
              <a:rPr lang="en-US" sz="1400" dirty="0" smtClean="0">
                <a:solidFill>
                  <a:srgbClr val="000000"/>
                </a:solidFill>
                <a:latin typeface="Arial"/>
                <a:cs typeface="Arial"/>
              </a:rPr>
              <a:t>for slides, etc.)</a:t>
            </a:r>
            <a:endParaRPr lang="en-US" sz="1400" dirty="0">
              <a:solidFill>
                <a:srgbClr val="000000"/>
              </a:solidFill>
              <a:latin typeface="Arial"/>
              <a:cs typeface="Arial"/>
            </a:endParaRPr>
          </a:p>
        </p:txBody>
      </p:sp>
      <p:sp>
        <p:nvSpPr>
          <p:cNvPr id="7" name="TextBox 6"/>
          <p:cNvSpPr txBox="1"/>
          <p:nvPr/>
        </p:nvSpPr>
        <p:spPr>
          <a:xfrm>
            <a:off x="0" y="4367294"/>
            <a:ext cx="9144000" cy="500137"/>
          </a:xfrm>
          <a:prstGeom prst="rect">
            <a:avLst/>
          </a:prstGeom>
          <a:noFill/>
        </p:spPr>
        <p:txBody>
          <a:bodyPr wrap="square" lIns="68580" tIns="34290" rIns="68580" bIns="34290" rtlCol="0">
            <a:spAutoFit/>
          </a:bodyPr>
          <a:lstStyle/>
          <a:p>
            <a:pPr algn="ctr"/>
            <a:r>
              <a:rPr lang="en-US" sz="2800" dirty="0" smtClean="0">
                <a:solidFill>
                  <a:schemeClr val="tx2"/>
                </a:solidFill>
                <a:latin typeface="Arial Rounded MT Bold"/>
                <a:cs typeface="Arial Rounded MT Bold"/>
              </a:rPr>
              <a:t>www.parallelbook.com </a:t>
            </a:r>
            <a:endParaRPr lang="en-US" sz="2800" dirty="0">
              <a:solidFill>
                <a:schemeClr val="tx2"/>
              </a:solidFill>
              <a:latin typeface="Arial Rounded MT Bold"/>
              <a:cs typeface="Arial Rounded MT Bold"/>
            </a:endParaRPr>
          </a:p>
        </p:txBody>
      </p:sp>
      <p:sp>
        <p:nvSpPr>
          <p:cNvPr id="5" name="Title 4"/>
          <p:cNvSpPr>
            <a:spLocks noGrp="1"/>
          </p:cNvSpPr>
          <p:nvPr>
            <p:ph type="title"/>
          </p:nvPr>
        </p:nvSpPr>
        <p:spPr>
          <a:xfrm>
            <a:off x="0" y="126999"/>
            <a:ext cx="9144000" cy="571615"/>
          </a:xfrm>
        </p:spPr>
        <p:txBody>
          <a:bodyPr>
            <a:normAutofit/>
          </a:bodyPr>
          <a:lstStyle/>
          <a:p>
            <a:pPr algn="ctr"/>
            <a:r>
              <a:rPr lang="en-US" sz="2400" dirty="0" smtClean="0">
                <a:solidFill>
                  <a:srgbClr val="000000"/>
                </a:solidFill>
              </a:rPr>
              <a:t>Structured Parallel Programming</a:t>
            </a:r>
            <a:endParaRPr lang="en-US" sz="2400" dirty="0">
              <a:solidFill>
                <a:srgbClr val="000000"/>
              </a:solidFill>
            </a:endParaRPr>
          </a:p>
        </p:txBody>
      </p:sp>
      <p:sp>
        <p:nvSpPr>
          <p:cNvPr id="12" name="TextBox 11"/>
          <p:cNvSpPr txBox="1"/>
          <p:nvPr/>
        </p:nvSpPr>
        <p:spPr>
          <a:xfrm>
            <a:off x="3213100" y="4279900"/>
            <a:ext cx="2410260" cy="230832"/>
          </a:xfrm>
          <a:prstGeom prst="rect">
            <a:avLst/>
          </a:prstGeom>
          <a:noFill/>
        </p:spPr>
        <p:txBody>
          <a:bodyPr wrap="none" rtlCol="0">
            <a:spAutoFit/>
          </a:bodyPr>
          <a:lstStyle/>
          <a:p>
            <a:r>
              <a:rPr lang="en-US" sz="900" dirty="0" smtClean="0">
                <a:solidFill>
                  <a:schemeClr val="bg1">
                    <a:lumMod val="65000"/>
                  </a:schemeClr>
                </a:solidFill>
                <a:latin typeface="Arial Narrow"/>
                <a:cs typeface="Arial Narrow"/>
              </a:rPr>
              <a:t>Book cover design used with permission of publisher.</a:t>
            </a:r>
          </a:p>
        </p:txBody>
      </p:sp>
      <p:sp>
        <p:nvSpPr>
          <p:cNvPr id="10" name="TextBox 9"/>
          <p:cNvSpPr txBox="1"/>
          <p:nvPr/>
        </p:nvSpPr>
        <p:spPr>
          <a:xfrm>
            <a:off x="6959407" y="4330700"/>
            <a:ext cx="2034907" cy="461665"/>
          </a:xfrm>
          <a:prstGeom prst="rect">
            <a:avLst/>
          </a:prstGeom>
          <a:solidFill>
            <a:srgbClr val="FFFF00"/>
          </a:solidFill>
        </p:spPr>
        <p:txBody>
          <a:bodyPr wrap="none" rtlCol="0">
            <a:spAutoFit/>
          </a:bodyPr>
          <a:lstStyle/>
          <a:p>
            <a:r>
              <a:rPr lang="en-US" sz="1200" b="1" dirty="0" smtClean="0">
                <a:solidFill>
                  <a:schemeClr val="tx2"/>
                </a:solidFill>
                <a:latin typeface="Arial Narrow"/>
                <a:cs typeface="Arial Narrow"/>
              </a:rPr>
              <a:t>All figures, diagrams and code</a:t>
            </a:r>
            <a:br>
              <a:rPr lang="en-US" sz="1200" b="1" dirty="0" smtClean="0">
                <a:solidFill>
                  <a:schemeClr val="tx2"/>
                </a:solidFill>
                <a:latin typeface="Arial Narrow"/>
                <a:cs typeface="Arial Narrow"/>
              </a:rPr>
            </a:br>
            <a:r>
              <a:rPr lang="en-US" sz="1200" b="1" dirty="0" smtClean="0">
                <a:solidFill>
                  <a:schemeClr val="tx2"/>
                </a:solidFill>
                <a:latin typeface="Arial Narrow"/>
                <a:cs typeface="Arial Narrow"/>
              </a:rPr>
              <a:t>freely downloadable.</a:t>
            </a:r>
          </a:p>
        </p:txBody>
      </p:sp>
    </p:spTree>
    <p:extLst>
      <p:ext uri="{BB962C8B-B14F-4D97-AF65-F5344CB8AC3E}">
        <p14:creationId xmlns:p14="http://schemas.microsoft.com/office/powerpoint/2010/main" val="64267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a:t>
            </a:r>
            <a:endParaRPr lang="en-US" dirty="0"/>
          </a:p>
        </p:txBody>
      </p:sp>
      <p:sp>
        <p:nvSpPr>
          <p:cNvPr id="4" name="Content Placeholder 3"/>
          <p:cNvSpPr>
            <a:spLocks noGrp="1"/>
          </p:cNvSpPr>
          <p:nvPr>
            <p:ph idx="1"/>
          </p:nvPr>
        </p:nvSpPr>
        <p:spPr/>
        <p:txBody>
          <a:bodyPr>
            <a:normAutofit/>
          </a:bodyPr>
          <a:lstStyle/>
          <a:p>
            <a:pPr lvl="1"/>
            <a:r>
              <a:rPr lang="en-US" dirty="0" smtClean="0">
                <a:solidFill>
                  <a:srgbClr val="000000"/>
                </a:solidFill>
              </a:rPr>
              <a:t>http://</a:t>
            </a:r>
            <a:r>
              <a:rPr lang="en-US" sz="2400" spc="100" dirty="0" smtClean="0">
                <a:solidFill>
                  <a:srgbClr val="000000"/>
                </a:solidFill>
              </a:rPr>
              <a:t>software.intel.com/mic-developer	</a:t>
            </a:r>
          </a:p>
          <a:p>
            <a:pPr lvl="2"/>
            <a:r>
              <a:rPr lang="en-US" dirty="0" smtClean="0">
                <a:solidFill>
                  <a:schemeClr val="bg1">
                    <a:lumMod val="50000"/>
                  </a:schemeClr>
                </a:solidFill>
              </a:rPr>
              <a:t>The Training tab has Beginner and Advanced workshop videos, and links to past/future webinars</a:t>
            </a:r>
          </a:p>
          <a:p>
            <a:pPr lvl="2"/>
            <a:r>
              <a:rPr lang="en-US" dirty="0" smtClean="0">
                <a:solidFill>
                  <a:schemeClr val="bg1">
                    <a:lumMod val="50000"/>
                  </a:schemeClr>
                </a:solidFill>
              </a:rPr>
              <a:t>Tools &amp; Downloads tab has useful links</a:t>
            </a:r>
          </a:p>
          <a:p>
            <a:pPr lvl="1"/>
            <a:r>
              <a:rPr lang="en-US" dirty="0" smtClean="0">
                <a:solidFill>
                  <a:schemeClr val="bg1">
                    <a:lumMod val="50000"/>
                  </a:schemeClr>
                </a:solidFill>
              </a:rPr>
              <a:t>Book figures, diagrams, code examples:</a:t>
            </a:r>
          </a:p>
          <a:p>
            <a:pPr lvl="2"/>
            <a:r>
              <a:rPr lang="en-US" sz="2400" dirty="0" smtClean="0">
                <a:solidFill>
                  <a:srgbClr val="000000"/>
                </a:solidFill>
              </a:rPr>
              <a:t>parallelbook.com</a:t>
            </a:r>
            <a:endParaRPr lang="en-US" sz="2400" dirty="0">
              <a:solidFill>
                <a:srgbClr val="000000"/>
              </a:solidFill>
            </a:endParaRPr>
          </a:p>
          <a:p>
            <a:pPr lvl="2"/>
            <a:r>
              <a:rPr lang="en-US" sz="2400" dirty="0" smtClean="0">
                <a:solidFill>
                  <a:srgbClr val="000000"/>
                </a:solidFill>
              </a:rPr>
              <a:t>lotsofcores.com</a:t>
            </a:r>
          </a:p>
          <a:p>
            <a:pPr lvl="2"/>
            <a:endParaRPr lang="en-US" dirty="0">
              <a:solidFill>
                <a:srgbClr val="000000"/>
              </a:solidFill>
            </a:endParaRPr>
          </a:p>
        </p:txBody>
      </p:sp>
    </p:spTree>
    <p:extLst>
      <p:ext uri="{BB962C8B-B14F-4D97-AF65-F5344CB8AC3E}">
        <p14:creationId xmlns:p14="http://schemas.microsoft.com/office/powerpoint/2010/main" val="3040694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58778" y="171450"/>
            <a:ext cx="7328022" cy="741760"/>
          </a:xfrm>
        </p:spPr>
        <p:txBody>
          <a:bodyPr>
            <a:noAutofit/>
          </a:bodyPr>
          <a:lstStyle/>
          <a:p>
            <a:r>
              <a:rPr lang="en-US" altLang="en-US" sz="3200" dirty="0" smtClean="0">
                <a:latin typeface="Arial"/>
              </a:rPr>
              <a:t>Legal Disclaimer &amp; Optimization Notice</a:t>
            </a:r>
          </a:p>
        </p:txBody>
      </p:sp>
      <p:sp>
        <p:nvSpPr>
          <p:cNvPr id="2" name="Slide Number Placeholder 1"/>
          <p:cNvSpPr>
            <a:spLocks noGrp="1"/>
          </p:cNvSpPr>
          <p:nvPr>
            <p:ph type="sldNum" sz="quarter" idx="12"/>
          </p:nvPr>
        </p:nvSpPr>
        <p:spPr/>
        <p:txBody>
          <a:bodyPr/>
          <a:lstStyle/>
          <a:p>
            <a:pPr>
              <a:defRPr/>
            </a:pPr>
            <a:fld id="{E2E972C9-3D20-468C-BBF1-A1AAD9D360EF}" type="slidenum">
              <a:rPr lang="en-US" altLang="en-US" smtClean="0"/>
              <a:pPr>
                <a:defRPr/>
              </a:pPr>
              <a:t>72</a:t>
            </a:fld>
            <a:endParaRPr lang="en-US" altLang="en-US" dirty="0"/>
          </a:p>
        </p:txBody>
      </p:sp>
      <p:sp>
        <p:nvSpPr>
          <p:cNvPr id="24579" name="Content Placeholder 3"/>
          <p:cNvSpPr>
            <a:spLocks noGrp="1"/>
          </p:cNvSpPr>
          <p:nvPr>
            <p:ph idx="1"/>
          </p:nvPr>
        </p:nvSpPr>
        <p:spPr>
          <a:xfrm>
            <a:off x="455616" y="910711"/>
            <a:ext cx="8167687" cy="3479511"/>
          </a:xfrm>
          <a:prstGeom prst="rect">
            <a:avLst/>
          </a:prstGeom>
        </p:spPr>
        <p:txBody>
          <a:bodyPr/>
          <a:lstStyle/>
          <a:p>
            <a:r>
              <a:rPr lang="en-US" altLang="en-US" sz="1100" dirty="0" smtClean="0">
                <a:latin typeface="Arial Narrow"/>
                <a:cs typeface="Arial Narrow"/>
              </a:rPr>
              <a:t>INFORMATION IN THIS DOCUMENT IS PROVIDED “AS IS”. NO LICENSE, EXPRESS OR IMPLIED, BY ESTOPPEL OR OTHERWISE, TO ANY INTELLECTUAL PROPERTY RIGHTS IS GRANTED BY THIS DOCUMENT. INTEL ASSUMES NO LIABILITY WHATSOEVER AND INTEL DISCLAIMS ANY EXPRESS OR IMPLIED WARRANTY, RELATING TO THIS INFORMATION INCLUDING LIABILITY OR WARRANTIES RELATING TO FITNESS FOR A PARTICULAR PURPOSE, MERCHANTABILITY, OR INFRINGEMENT OF ANY PATENT, COPYRIGHT OR OTHER INTELLECTUAL PROPERTY RIGHT.</a:t>
            </a:r>
          </a:p>
          <a:p>
            <a:r>
              <a:rPr lang="en-US" altLang="en-US" sz="1100" dirty="0" smtClean="0">
                <a:latin typeface="Arial Narrow"/>
                <a:cs typeface="Arial Narrow"/>
              </a:rPr>
              <a:t>Software and workloads used in performance tests may have been optimized for performance only on Intel microprocessors.  Performance tests, such as </a:t>
            </a:r>
            <a:r>
              <a:rPr lang="en-US" altLang="en-US" sz="1100" dirty="0" err="1" smtClean="0">
                <a:latin typeface="Arial Narrow"/>
                <a:cs typeface="Arial Narrow"/>
              </a:rPr>
              <a:t>SYSmark</a:t>
            </a:r>
            <a:r>
              <a:rPr lang="en-US" altLang="en-US" sz="1100" dirty="0" smtClean="0">
                <a:latin typeface="Arial Narrow"/>
                <a:cs typeface="Arial Narrow"/>
              </a:rPr>
              <a:t> and </a:t>
            </a:r>
            <a:r>
              <a:rPr lang="en-US" altLang="en-US" sz="1100" dirty="0" err="1" smtClean="0">
                <a:latin typeface="Arial Narrow"/>
                <a:cs typeface="Arial Narrow"/>
              </a:rPr>
              <a:t>MobileMark</a:t>
            </a:r>
            <a:r>
              <a:rPr lang="en-US" altLang="en-US" sz="1100" dirty="0" smtClean="0">
                <a:latin typeface="Arial Narrow"/>
                <a:cs typeface="Arial Narrow"/>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a:t>
            </a:r>
          </a:p>
          <a:p>
            <a:r>
              <a:rPr lang="en-US" altLang="en-US" sz="1100" dirty="0" smtClean="0">
                <a:latin typeface="Arial Narrow"/>
                <a:cs typeface="Arial Narrow"/>
              </a:rPr>
              <a:t>Figures, diagrams, photos used from the book (High Performance Parallelism Pearls) used with the permission of the publisher and are available for download from </a:t>
            </a:r>
            <a:r>
              <a:rPr lang="en-US" altLang="en-US" sz="1100" dirty="0" smtClean="0">
                <a:latin typeface="Arial Narrow"/>
                <a:cs typeface="Arial Narrow"/>
                <a:hlinkClick r:id="rId3"/>
              </a:rPr>
              <a:t>www.lotsofcores.com</a:t>
            </a:r>
            <a:r>
              <a:rPr lang="en-US" altLang="en-US" sz="1100" dirty="0" smtClean="0">
                <a:latin typeface="Arial Narrow"/>
                <a:cs typeface="Arial Narrow"/>
              </a:rPr>
              <a:t> for additional uses as well.</a:t>
            </a:r>
          </a:p>
          <a:p>
            <a:r>
              <a:rPr lang="en-US" altLang="en-US" sz="1100" dirty="0" smtClean="0">
                <a:latin typeface="Arial Narrow"/>
                <a:cs typeface="Arial Narrow"/>
              </a:rPr>
              <a:t>Intel, Pentium, Xeon, Xeon Phi, Core, VTune, Cilk, and the Intel logo are trademarks of Intel Corporation in the U.S. and other countries.</a:t>
            </a:r>
          </a:p>
          <a:p>
            <a:r>
              <a:rPr lang="en-US" altLang="en-US" sz="1100" dirty="0" smtClean="0">
                <a:latin typeface="Arial Narrow"/>
                <a:cs typeface="Arial Narrow"/>
              </a:rPr>
              <a:t>Other names and brands may be claimed by others.</a:t>
            </a:r>
          </a:p>
        </p:txBody>
      </p:sp>
      <p:graphicFrame>
        <p:nvGraphicFramePr>
          <p:cNvPr id="8" name="Table 7"/>
          <p:cNvGraphicFramePr>
            <a:graphicFrameLocks noGrp="1"/>
          </p:cNvGraphicFramePr>
          <p:nvPr>
            <p:extLst>
              <p:ext uri="{D42A27DB-BD31-4B8C-83A1-F6EECF244321}">
                <p14:modId xmlns:p14="http://schemas.microsoft.com/office/powerpoint/2010/main" val="755130846"/>
              </p:ext>
            </p:extLst>
          </p:nvPr>
        </p:nvGraphicFramePr>
        <p:xfrm>
          <a:off x="457203" y="3338582"/>
          <a:ext cx="8251825" cy="1371600"/>
        </p:xfrm>
        <a:graphic>
          <a:graphicData uri="http://schemas.openxmlformats.org/drawingml/2006/table">
            <a:tbl>
              <a:tblPr/>
              <a:tblGrid>
                <a:gridCol w="8251825"/>
              </a:tblGrid>
              <a:tr h="2057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a:ea typeface="Arial"/>
                        </a:rPr>
                        <a:t>Optimization Notice</a:t>
                      </a:r>
                    </a:p>
                  </a:txBody>
                  <a:tcPr marL="91425" marR="91425"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11658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Arial"/>
                          <a:ea typeface="Arial"/>
                        </a:rPr>
                        <a:t>Intel</a:t>
                      </a:r>
                      <a:r>
                        <a:rPr kumimoji="0" lang="en-US" altLang="en-US" sz="1000" b="0" i="0" u="none" strike="noStrike" cap="none" normalizeH="0" baseline="0" dirty="0" smtClean="0">
                          <a:ln>
                            <a:noFill/>
                          </a:ln>
                          <a:solidFill>
                            <a:srgbClr val="000000"/>
                          </a:solidFill>
                          <a:effectLst/>
                          <a:latin typeface="Arial"/>
                          <a:ea typeface="Arial"/>
                        </a:rPr>
                        <a:t>’</a:t>
                      </a:r>
                      <a:r>
                        <a:rPr kumimoji="0" lang="en-US" sz="1000" b="0" i="0" u="none" strike="noStrike" cap="none" normalizeH="0" baseline="0" dirty="0" smtClean="0">
                          <a:ln>
                            <a:noFill/>
                          </a:ln>
                          <a:solidFill>
                            <a:srgbClr val="000000"/>
                          </a:solidFill>
                          <a:effectLst/>
                          <a:latin typeface="Arial"/>
                          <a:ea typeface="Arial"/>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a:t>
                      </a:r>
                    </a:p>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Arial"/>
                          <a:ea typeface="Arial"/>
                        </a:rPr>
                        <a:t>Notice revision #20110804</a:t>
                      </a:r>
                    </a:p>
                  </a:txBody>
                  <a:tcPr marL="91425" marR="91425"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r>
            </a:tbl>
          </a:graphicData>
        </a:graphic>
      </p:graphicFrame>
    </p:spTree>
    <p:extLst>
      <p:ext uri="{BB962C8B-B14F-4D97-AF65-F5344CB8AC3E}">
        <p14:creationId xmlns:p14="http://schemas.microsoft.com/office/powerpoint/2010/main" val="55390395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4" y="105509"/>
            <a:ext cx="5416626" cy="642707"/>
          </a:xfrm>
        </p:spPr>
        <p:txBody>
          <a:bodyPr>
            <a:noAutofit/>
          </a:bodyPr>
          <a:lstStyle/>
          <a:p>
            <a:pPr>
              <a:lnSpc>
                <a:spcPct val="100000"/>
              </a:lnSpc>
            </a:pPr>
            <a:r>
              <a:rPr lang="en-US" sz="1800" b="1" dirty="0">
                <a:latin typeface="Verdana"/>
              </a:rPr>
              <a:t>WRF Goddard Microphysics Scheme Optimization</a:t>
            </a:r>
            <a:endParaRPr lang="en-US" sz="2000" b="1" dirty="0">
              <a:latin typeface="Verdana"/>
            </a:endParaRPr>
          </a:p>
        </p:txBody>
      </p:sp>
      <p:sp>
        <p:nvSpPr>
          <p:cNvPr id="8" name="Rectangle 7"/>
          <p:cNvSpPr/>
          <p:nvPr/>
        </p:nvSpPr>
        <p:spPr>
          <a:xfrm>
            <a:off x="150092" y="940844"/>
            <a:ext cx="5572618" cy="274434"/>
          </a:xfrm>
          <a:prstGeom prst="rect">
            <a:avLst/>
          </a:prstGeom>
        </p:spPr>
        <p:txBody>
          <a:bodyPr wrap="square" lIns="68579" tIns="34289" rIns="68579" bIns="34289">
            <a:spAutoFit/>
          </a:bodyPr>
          <a:lstStyle/>
          <a:p>
            <a:pPr defTabSz="685783">
              <a:lnSpc>
                <a:spcPct val="80000"/>
              </a:lnSpc>
            </a:pPr>
            <a:r>
              <a:rPr lang="fi-FI" sz="1600" i="1" dirty="0">
                <a:solidFill>
                  <a:srgbClr val="000000"/>
                </a:solidFill>
                <a:latin typeface="Verdana"/>
                <a:cs typeface="Apple Chancery"/>
              </a:rPr>
              <a:t>Jarno Mielikainen, Bormin Huang, Allen H.-L. Huang</a:t>
            </a:r>
            <a:endParaRPr lang="en-US" sz="1600" i="1" dirty="0">
              <a:solidFill>
                <a:srgbClr val="000000"/>
              </a:solidFill>
              <a:latin typeface="Verdana"/>
              <a:cs typeface="Apple Chancery"/>
            </a:endParaRPr>
          </a:p>
        </p:txBody>
      </p:sp>
      <p:sp>
        <p:nvSpPr>
          <p:cNvPr id="4" name="Rectangle 3"/>
          <p:cNvSpPr/>
          <p:nvPr/>
        </p:nvSpPr>
        <p:spPr>
          <a:xfrm>
            <a:off x="171758" y="4760806"/>
            <a:ext cx="8897193" cy="311624"/>
          </a:xfrm>
          <a:prstGeom prst="rect">
            <a:avLst/>
          </a:prstGeom>
        </p:spPr>
        <p:txBody>
          <a:bodyPr wrap="square" lIns="68579" tIns="34289" rIns="68579" bIns="34289">
            <a:spAutoFit/>
          </a:bodyPr>
          <a:lstStyle/>
          <a:p>
            <a:pPr marL="0" lvl="2" defTabSz="685783"/>
            <a:r>
              <a:rPr lang="en-US" sz="500" dirty="0">
                <a:solidFill>
                  <a:prstClr val="black"/>
                </a:solidFill>
                <a:latin typeface="Verdana"/>
              </a:rPr>
              <a:t>Software and workloads used in performance tests may have been optimized for performance only on Intel® microprocessors. Performance tests, such as </a:t>
            </a:r>
            <a:r>
              <a:rPr lang="en-US" sz="500" dirty="0" err="1">
                <a:solidFill>
                  <a:prstClr val="black"/>
                </a:solidFill>
                <a:latin typeface="Verdana"/>
              </a:rPr>
              <a:t>SYSmark</a:t>
            </a:r>
            <a:r>
              <a:rPr lang="en-US" sz="500" dirty="0">
                <a:solidFill>
                  <a:prstClr val="black"/>
                </a:solidFill>
                <a:latin typeface="Verdana"/>
              </a:rPr>
              <a:t>* and </a:t>
            </a:r>
            <a:r>
              <a:rPr lang="en-US" sz="500" dirty="0" err="1">
                <a:solidFill>
                  <a:prstClr val="black"/>
                </a:solidFill>
                <a:latin typeface="Verdana"/>
              </a:rPr>
              <a:t>MobileMark</a:t>
            </a:r>
            <a:r>
              <a:rPr lang="en-US" sz="500" dirty="0">
                <a:solidFill>
                  <a:prstClr val="black"/>
                </a:solidFill>
                <a:latin typeface="Verdana"/>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a:t>
            </a:r>
            <a:r>
              <a:rPr lang="en-US" sz="500" dirty="0">
                <a:solidFill>
                  <a:prstClr val="black"/>
                </a:solidFill>
                <a:latin typeface="Verdana"/>
                <a:hlinkClick r:id="rId3"/>
              </a:rPr>
              <a:t>http://www.intel.com/performance</a:t>
            </a:r>
            <a:r>
              <a:rPr lang="en-US" sz="500" dirty="0">
                <a:solidFill>
                  <a:prstClr val="black"/>
                </a:solidFill>
                <a:latin typeface="Verdana"/>
              </a:rPr>
              <a:t>. Configurations information is available in the book where the numbers are published.</a:t>
            </a:r>
          </a:p>
        </p:txBody>
      </p:sp>
      <p:sp>
        <p:nvSpPr>
          <p:cNvPr id="14" name="Rectangle 13"/>
          <p:cNvSpPr/>
          <p:nvPr/>
        </p:nvSpPr>
        <p:spPr>
          <a:xfrm>
            <a:off x="160924" y="561604"/>
            <a:ext cx="2697480" cy="423193"/>
          </a:xfrm>
          <a:prstGeom prst="rect">
            <a:avLst/>
          </a:prstGeom>
        </p:spPr>
        <p:txBody>
          <a:bodyPr wrap="square" lIns="68579" tIns="34289" rIns="68579" bIns="34289">
            <a:spAutoFit/>
          </a:bodyPr>
          <a:lstStyle/>
          <a:p>
            <a:pPr defTabSz="685783"/>
            <a:r>
              <a:rPr lang="en-US" sz="900" dirty="0">
                <a:solidFill>
                  <a:srgbClr val="000000"/>
                </a:solidFill>
                <a:latin typeface="Verdana"/>
              </a:rPr>
              <a:t/>
            </a:r>
            <a:br>
              <a:rPr lang="en-US" sz="900" dirty="0">
                <a:solidFill>
                  <a:srgbClr val="000000"/>
                </a:solidFill>
                <a:latin typeface="Verdana"/>
              </a:rPr>
            </a:br>
            <a:r>
              <a:rPr lang="en-US" sz="1400" dirty="0">
                <a:solidFill>
                  <a:srgbClr val="000000"/>
                </a:solidFill>
                <a:latin typeface="Verdana"/>
              </a:rPr>
              <a:t>Volume 2, Chapter 3</a:t>
            </a:r>
            <a:endParaRPr lang="en-US" sz="1400" dirty="0">
              <a:solidFill>
                <a:prstClr val="black"/>
              </a:solidFill>
              <a:latin typeface="Calibri"/>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5836" y="165129"/>
            <a:ext cx="754547" cy="960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7522" y="162647"/>
            <a:ext cx="756883" cy="96012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4404" y="160166"/>
            <a:ext cx="754547" cy="960120"/>
          </a:xfrm>
          <a:prstGeom prst="rect">
            <a:avLst/>
          </a:prstGeom>
        </p:spPr>
      </p:pic>
      <p:sp>
        <p:nvSpPr>
          <p:cNvPr id="3" name="Rectangle 2"/>
          <p:cNvSpPr/>
          <p:nvPr/>
        </p:nvSpPr>
        <p:spPr>
          <a:xfrm>
            <a:off x="286100" y="1224388"/>
            <a:ext cx="4572000" cy="3516345"/>
          </a:xfrm>
          <a:prstGeom prst="rect">
            <a:avLst/>
          </a:prstGeom>
        </p:spPr>
        <p:style>
          <a:lnRef idx="2">
            <a:schemeClr val="dk1"/>
          </a:lnRef>
          <a:fillRef idx="1">
            <a:schemeClr val="lt1"/>
          </a:fillRef>
          <a:effectRef idx="0">
            <a:schemeClr val="dk1"/>
          </a:effectRef>
          <a:fontRef idx="minor">
            <a:schemeClr val="dk1"/>
          </a:fontRef>
        </p:style>
        <p:txBody>
          <a:bodyPr lIns="68579" tIns="34289" rIns="68579" bIns="34289">
            <a:spAutoFit/>
          </a:bodyPr>
          <a:lstStyle/>
          <a:p>
            <a:pPr defTabSz="685783"/>
            <a:r>
              <a:rPr lang="en-US" sz="1400" dirty="0">
                <a:solidFill>
                  <a:prstClr val="black"/>
                </a:solidFill>
                <a:latin typeface="Calibri"/>
              </a:rPr>
              <a:t>The Weather Research and Forecasting (WRF) </a:t>
            </a:r>
            <a:r>
              <a:rPr lang="en-US" sz="1400" dirty="0">
                <a:solidFill>
                  <a:prstClr val="black"/>
                </a:solidFill>
                <a:latin typeface="AdvP6975"/>
              </a:rPr>
              <a:t>is the most widely used community weather forecast and research model in the world</a:t>
            </a:r>
          </a:p>
          <a:p>
            <a:pPr defTabSz="685783"/>
            <a:endParaRPr lang="en-US" sz="1400" dirty="0">
              <a:solidFill>
                <a:prstClr val="black"/>
              </a:solidFill>
              <a:latin typeface="AdvP6975"/>
            </a:endParaRPr>
          </a:p>
          <a:p>
            <a:pPr defTabSz="685783"/>
            <a:r>
              <a:rPr lang="en-US" sz="1400" dirty="0">
                <a:solidFill>
                  <a:prstClr val="black"/>
                </a:solidFill>
                <a:latin typeface="Calibri"/>
              </a:rPr>
              <a:t>Generic optimizations in this chapter improved performance:</a:t>
            </a:r>
          </a:p>
          <a:p>
            <a:pPr marL="214308" indent="-214308" defTabSz="685783">
              <a:buFont typeface="Arial" panose="020B0604020202020204" pitchFamily="34" charset="0"/>
              <a:buChar char="•"/>
            </a:pPr>
            <a:r>
              <a:rPr lang="en-US" sz="1400" dirty="0" smtClean="0">
                <a:solidFill>
                  <a:prstClr val="black"/>
                </a:solidFill>
                <a:latin typeface="Calibri"/>
              </a:rPr>
              <a:t>Intel® </a:t>
            </a:r>
            <a:r>
              <a:rPr lang="en-US" sz="1400" dirty="0">
                <a:solidFill>
                  <a:prstClr val="black"/>
                </a:solidFill>
                <a:latin typeface="Calibri"/>
              </a:rPr>
              <a:t>Xeon </a:t>
            </a:r>
            <a:r>
              <a:rPr lang="en-US" sz="1400" dirty="0" smtClean="0">
                <a:solidFill>
                  <a:prstClr val="black"/>
                </a:solidFill>
                <a:latin typeface="Calibri"/>
              </a:rPr>
              <a:t>Phi™ </a:t>
            </a:r>
            <a:r>
              <a:rPr lang="en-US" sz="1400" dirty="0">
                <a:solidFill>
                  <a:prstClr val="black"/>
                </a:solidFill>
                <a:latin typeface="Calibri"/>
              </a:rPr>
              <a:t>7120P coprocessor by 4.7. This speeds up the whole WRF by 1.15</a:t>
            </a:r>
          </a:p>
          <a:p>
            <a:pPr marL="214308" indent="-214308" defTabSz="685783">
              <a:buFont typeface="Arial" panose="020B0604020202020204" pitchFamily="34" charset="0"/>
              <a:buChar char="•"/>
            </a:pPr>
            <a:r>
              <a:rPr lang="en-US" sz="1400" dirty="0" smtClean="0">
                <a:solidFill>
                  <a:prstClr val="black"/>
                </a:solidFill>
                <a:latin typeface="Calibri"/>
              </a:rPr>
              <a:t>Intel® Xeon® </a:t>
            </a:r>
            <a:r>
              <a:rPr lang="en-US" sz="1400" dirty="0">
                <a:solidFill>
                  <a:prstClr val="black"/>
                </a:solidFill>
                <a:latin typeface="Calibri"/>
              </a:rPr>
              <a:t>E5-2670 processor by a factor of 3.3</a:t>
            </a:r>
          </a:p>
          <a:p>
            <a:pPr defTabSz="685783"/>
            <a:r>
              <a:rPr lang="en-US" sz="1400" dirty="0">
                <a:solidFill>
                  <a:prstClr val="black"/>
                </a:solidFill>
                <a:latin typeface="Calibri"/>
              </a:rPr>
              <a:t> </a:t>
            </a:r>
          </a:p>
          <a:p>
            <a:pPr defTabSz="685783"/>
            <a:r>
              <a:rPr lang="en-US" sz="1400" dirty="0">
                <a:solidFill>
                  <a:prstClr val="black"/>
                </a:solidFill>
                <a:latin typeface="Calibri"/>
              </a:rPr>
              <a:t>The optimizations that were performed were quite generic in nature</a:t>
            </a:r>
          </a:p>
          <a:p>
            <a:pPr marL="214308" indent="-214308" defTabSz="685783">
              <a:buFont typeface="Arial" panose="020B0604020202020204" pitchFamily="34" charset="0"/>
              <a:buChar char="•"/>
            </a:pPr>
            <a:r>
              <a:rPr lang="en-US" sz="1400" dirty="0">
                <a:solidFill>
                  <a:prstClr val="black"/>
                </a:solidFill>
                <a:latin typeface="Calibri"/>
              </a:rPr>
              <a:t>Reuse data to improve cache utilization</a:t>
            </a:r>
          </a:p>
          <a:p>
            <a:pPr marL="214308" indent="-214308" defTabSz="685783">
              <a:buFont typeface="Arial" panose="020B0604020202020204" pitchFamily="34" charset="0"/>
              <a:buChar char="•"/>
            </a:pPr>
            <a:r>
              <a:rPr lang="en-US" sz="1400" dirty="0">
                <a:solidFill>
                  <a:prstClr val="black"/>
                </a:solidFill>
                <a:latin typeface="Calibri"/>
              </a:rPr>
              <a:t>Modify tiling (e.g. different domain decompositions)</a:t>
            </a:r>
          </a:p>
          <a:p>
            <a:pPr marL="214308" indent="-214308" defTabSz="685783">
              <a:buFont typeface="Arial" panose="020B0604020202020204" pitchFamily="34" charset="0"/>
              <a:buChar char="•"/>
            </a:pPr>
            <a:r>
              <a:rPr lang="en-US" sz="1400" dirty="0">
                <a:solidFill>
                  <a:prstClr val="black"/>
                </a:solidFill>
                <a:latin typeface="Calibri"/>
              </a:rPr>
              <a:t>Collapse I- and J-loops</a:t>
            </a:r>
          </a:p>
          <a:p>
            <a:pPr marL="214308" indent="-214308" defTabSz="685783">
              <a:buFont typeface="Arial" panose="020B0604020202020204" pitchFamily="34" charset="0"/>
              <a:buChar char="•"/>
            </a:pPr>
            <a:r>
              <a:rPr lang="en-US" sz="1400" dirty="0">
                <a:solidFill>
                  <a:prstClr val="black"/>
                </a:solidFill>
                <a:latin typeface="Calibri"/>
              </a:rPr>
              <a:t>Use vector alignment directives</a:t>
            </a:r>
          </a:p>
          <a:p>
            <a:pPr marL="214308" indent="-214308" defTabSz="685783">
              <a:buFont typeface="Arial" panose="020B0604020202020204" pitchFamily="34" charset="0"/>
              <a:buChar char="•"/>
            </a:pPr>
            <a:r>
              <a:rPr lang="en-US" sz="1400" dirty="0">
                <a:solidFill>
                  <a:prstClr val="black"/>
                </a:solidFill>
                <a:latin typeface="Calibri"/>
              </a:rPr>
              <a:t>Restructure code to improve vectorization</a:t>
            </a:r>
          </a:p>
        </p:txBody>
      </p:sp>
      <p:grpSp>
        <p:nvGrpSpPr>
          <p:cNvPr id="12" name="Group 11"/>
          <p:cNvGrpSpPr/>
          <p:nvPr/>
        </p:nvGrpSpPr>
        <p:grpSpPr>
          <a:xfrm>
            <a:off x="5259850" y="1662456"/>
            <a:ext cx="3739889" cy="2639545"/>
            <a:chOff x="7013132" y="2216606"/>
            <a:chExt cx="4986518" cy="3519393"/>
          </a:xfrm>
        </p:grpSpPr>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13132" y="2216606"/>
              <a:ext cx="4986518" cy="212763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13132" y="4350855"/>
              <a:ext cx="4986518" cy="1385144"/>
            </a:xfrm>
            <a:prstGeom prst="rect">
              <a:avLst/>
            </a:prstGeom>
          </p:spPr>
        </p:pic>
      </p:grpSp>
    </p:spTree>
    <p:extLst>
      <p:ext uri="{BB962C8B-B14F-4D97-AF65-F5344CB8AC3E}">
        <p14:creationId xmlns:p14="http://schemas.microsoft.com/office/powerpoint/2010/main" val="1896241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8092"/>
            <a:ext cx="7886700" cy="994172"/>
          </a:xfrm>
        </p:spPr>
        <p:txBody>
          <a:bodyPr/>
          <a:lstStyle/>
          <a:p>
            <a:r>
              <a:rPr lang="en-US" b="1" dirty="0" smtClean="0"/>
              <a:t>Mapping to Intel® Xeon Phi™ Coprocessors</a:t>
            </a:r>
            <a:endParaRPr lang="en-US" b="1" dirty="0"/>
          </a:p>
        </p:txBody>
      </p:sp>
      <p:grpSp>
        <p:nvGrpSpPr>
          <p:cNvPr id="9" name="Group 8"/>
          <p:cNvGrpSpPr/>
          <p:nvPr/>
        </p:nvGrpSpPr>
        <p:grpSpPr>
          <a:xfrm>
            <a:off x="265186" y="706333"/>
            <a:ext cx="4695213" cy="2968620"/>
            <a:chOff x="353580" y="941777"/>
            <a:chExt cx="5969064" cy="3958159"/>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80" y="941777"/>
              <a:ext cx="5969063" cy="3044297"/>
            </a:xfrm>
            <a:prstGeom prst="rect">
              <a:avLst/>
            </a:prstGeom>
          </p:spPr>
        </p:pic>
        <p:sp>
          <p:nvSpPr>
            <p:cNvPr id="5" name="Rectangle 4"/>
            <p:cNvSpPr/>
            <p:nvPr/>
          </p:nvSpPr>
          <p:spPr>
            <a:xfrm>
              <a:off x="353580" y="3915051"/>
              <a:ext cx="5969064" cy="984885"/>
            </a:xfrm>
            <a:prstGeom prst="rect">
              <a:avLst/>
            </a:prstGeom>
          </p:spPr>
          <p:txBody>
            <a:bodyPr wrap="square">
              <a:spAutoFit/>
            </a:bodyPr>
            <a:lstStyle/>
            <a:p>
              <a:pPr defTabSz="685783"/>
              <a:r>
                <a:rPr lang="en-US" sz="1400" i="1" dirty="0">
                  <a:solidFill>
                    <a:prstClr val="black"/>
                  </a:solidFill>
                  <a:latin typeface="AdvP6C82"/>
                </a:rPr>
                <a:t>Mapping of the CONUS 12 km domain onto </a:t>
              </a:r>
              <a:r>
                <a:rPr lang="en-US" sz="1400" i="1" dirty="0" smtClean="0">
                  <a:solidFill>
                    <a:prstClr val="black"/>
                  </a:solidFill>
                  <a:latin typeface="AdvP6C82"/>
                </a:rPr>
                <a:t>an</a:t>
              </a:r>
              <a:br>
                <a:rPr lang="en-US" sz="1400" i="1" dirty="0" smtClean="0">
                  <a:solidFill>
                    <a:prstClr val="black"/>
                  </a:solidFill>
                  <a:latin typeface="AdvP6C82"/>
                </a:rPr>
              </a:br>
              <a:r>
                <a:rPr lang="en-US" sz="1400" i="1" dirty="0" smtClean="0">
                  <a:solidFill>
                    <a:prstClr val="black"/>
                  </a:solidFill>
                  <a:latin typeface="AdvP6C82"/>
                </a:rPr>
                <a:t>Intel </a:t>
              </a:r>
              <a:r>
                <a:rPr lang="en-US" sz="1400" i="1" dirty="0">
                  <a:solidFill>
                    <a:prstClr val="black"/>
                  </a:solidFill>
                  <a:latin typeface="AdvP6C82"/>
                </a:rPr>
                <a:t>Xeon Phi coprocessor thread domain</a:t>
              </a:r>
              <a:r>
                <a:rPr lang="en-US" sz="1400" i="1" dirty="0" smtClean="0">
                  <a:solidFill>
                    <a:prstClr val="black"/>
                  </a:solidFill>
                  <a:latin typeface="AdvP6C82"/>
                </a:rPr>
                <a:t>,</a:t>
              </a:r>
              <a:br>
                <a:rPr lang="en-US" sz="1400" i="1" dirty="0" smtClean="0">
                  <a:solidFill>
                    <a:prstClr val="black"/>
                  </a:solidFill>
                  <a:latin typeface="AdvP6C82"/>
                </a:rPr>
              </a:br>
              <a:r>
                <a:rPr lang="en-US" sz="1400" i="1" dirty="0" smtClean="0">
                  <a:solidFill>
                    <a:prstClr val="black"/>
                  </a:solidFill>
                  <a:latin typeface="AdvP6C82"/>
                </a:rPr>
                <a:t>(</a:t>
              </a:r>
              <a:r>
                <a:rPr lang="en-US" sz="1400" i="1" dirty="0">
                  <a:solidFill>
                    <a:prstClr val="black"/>
                  </a:solidFill>
                  <a:latin typeface="AdvP6C82"/>
                </a:rPr>
                <a:t>433308 horizontal grid points with 35 vertical levels)</a:t>
              </a:r>
              <a:endParaRPr lang="en-US" sz="1400" i="1" dirty="0">
                <a:solidFill>
                  <a:prstClr val="black"/>
                </a:solidFill>
                <a:latin typeface="Calibri"/>
              </a:endParaRPr>
            </a:p>
          </p:txBody>
        </p:sp>
      </p:grpSp>
      <p:grpSp>
        <p:nvGrpSpPr>
          <p:cNvPr id="8" name="Group 7"/>
          <p:cNvGrpSpPr/>
          <p:nvPr/>
        </p:nvGrpSpPr>
        <p:grpSpPr>
          <a:xfrm>
            <a:off x="5071546" y="2387441"/>
            <a:ext cx="3832934" cy="2410379"/>
            <a:chOff x="6833080" y="3351929"/>
            <a:chExt cx="5110579" cy="3213839"/>
          </a:xfrm>
        </p:grpSpPr>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080" y="3351929"/>
              <a:ext cx="5110579" cy="2668858"/>
            </a:xfrm>
            <a:prstGeom prst="rect">
              <a:avLst/>
            </a:prstGeom>
          </p:spPr>
        </p:pic>
        <p:sp>
          <p:nvSpPr>
            <p:cNvPr id="7" name="Rectangle 6"/>
            <p:cNvSpPr/>
            <p:nvPr/>
          </p:nvSpPr>
          <p:spPr>
            <a:xfrm>
              <a:off x="6833080" y="5868141"/>
              <a:ext cx="5110579" cy="697627"/>
            </a:xfrm>
            <a:prstGeom prst="rect">
              <a:avLst/>
            </a:prstGeom>
          </p:spPr>
          <p:txBody>
            <a:bodyPr wrap="square">
              <a:spAutoFit/>
            </a:bodyPr>
            <a:lstStyle/>
            <a:p>
              <a:pPr algn="ctr" defTabSz="685783"/>
              <a:r>
                <a:rPr lang="en-US" sz="1400" dirty="0">
                  <a:solidFill>
                    <a:prstClr val="black"/>
                  </a:solidFill>
                  <a:latin typeface="AdvP6C82"/>
                </a:rPr>
                <a:t>The total number of instruction executed on a CPU and on Intel Xeon Phi coprocessor.</a:t>
              </a:r>
              <a:endParaRPr lang="en-US" sz="1400" dirty="0">
                <a:solidFill>
                  <a:prstClr val="black"/>
                </a:solidFill>
                <a:latin typeface="Calibri"/>
              </a:endParaRPr>
            </a:p>
          </p:txBody>
        </p:sp>
      </p:grpSp>
    </p:spTree>
    <p:extLst>
      <p:ext uri="{BB962C8B-B14F-4D97-AF65-F5344CB8AC3E}">
        <p14:creationId xmlns:p14="http://schemas.microsoft.com/office/powerpoint/2010/main" val="39831869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753</TotalTime>
  <Words>12387</Words>
  <Application>Microsoft Macintosh PowerPoint</Application>
  <PresentationFormat>On-screen Show (16:9)</PresentationFormat>
  <Paragraphs>1006</Paragraphs>
  <Slides>72</Slides>
  <Notes>67</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1_Office Theme</vt:lpstr>
      <vt:lpstr>Office Theme</vt:lpstr>
      <vt:lpstr>High Performance Parallelism Pearls Volume 2  One summary slide for each chapter, plus additional detail slides (number varies by chapter).  Feel free to use! Provided to help teach parallel programming.  Attribution is appreciated, but not required. High Performance Parallelism Pearls Volume Two, edited by James Reinders and Jim Jeffers, © 2015 Morgan Kaufmann, used by permission, free materials including code available at http://lotsofcores.com.</vt:lpstr>
      <vt:lpstr>Pearl /pərl/</vt:lpstr>
      <vt:lpstr>PowerPoint Presentation</vt:lpstr>
      <vt:lpstr>PowerPoint Presentation</vt:lpstr>
      <vt:lpstr>PowerPoint Presentation</vt:lpstr>
      <vt:lpstr>Numerical Weather Prediction Optimization </vt:lpstr>
      <vt:lpstr>Benefits of Minimally Intrusive Optimization</vt:lpstr>
      <vt:lpstr>WRF Goddard Microphysics Scheme Optimization</vt:lpstr>
      <vt:lpstr>Mapping to Intel® Xeon Phi™ Coprocessors</vt:lpstr>
      <vt:lpstr>Overall Effect of Optimizations</vt:lpstr>
      <vt:lpstr>Pairwise DNA Sequence Alignment Optimization</vt:lpstr>
      <vt:lpstr>Use Tiles to Vectorize and Parallelize</vt:lpstr>
      <vt:lpstr>Compare to SSW (an SSE2 intrinsics based version)</vt:lpstr>
      <vt:lpstr>Accelerated Structural Bioinformatics for Drug Discovery</vt:lpstr>
      <vt:lpstr>Finding the hotspots</vt:lpstr>
      <vt:lpstr>Amber PME Molecular Dynamics Optimization</vt:lpstr>
      <vt:lpstr>Optimizations</vt:lpstr>
      <vt:lpstr>Low Latency Solutions for Financial Services</vt:lpstr>
      <vt:lpstr>Optimizations Discussed</vt:lpstr>
      <vt:lpstr>Parallel Numerical Methods in Finance   </vt:lpstr>
      <vt:lpstr>Optimizations Considered</vt:lpstr>
      <vt:lpstr>Wilson Dslash Kernel From Lattice QCD Optimization</vt:lpstr>
      <vt:lpstr>Lessons Learned</vt:lpstr>
      <vt:lpstr>Cosmic Microwave Background Analysis: Nested Parallelism In Practice</vt:lpstr>
      <vt:lpstr>Nested Parallelism on Intel® Xeon Phi™ Coprocessors</vt:lpstr>
      <vt:lpstr>Visual Search Optimization </vt:lpstr>
      <vt:lpstr>Intel VTune™ Performance Analysis was Required</vt:lpstr>
      <vt:lpstr>Two metrics were studied relative to scalability:  (1) tree creation time, and (2) search time</vt:lpstr>
      <vt:lpstr>Radio Frequency Ray Tracing </vt:lpstr>
      <vt:lpstr>Explicit Vectorization With ISPC Helps</vt:lpstr>
      <vt:lpstr>Exploring Use of the Reserved Core </vt:lpstr>
      <vt:lpstr>Impact of Thread Placement on Average Runtime</vt:lpstr>
      <vt:lpstr>Impact of Thread Placement on Average Runtime</vt:lpstr>
      <vt:lpstr>High Performance Python Offloading </vt:lpstr>
      <vt:lpstr>Performance</vt:lpstr>
      <vt:lpstr>Fast Matrix Computations on Asynchronous Streams </vt:lpstr>
      <vt:lpstr>Stream Concurrency</vt:lpstr>
      <vt:lpstr>Performance Cholesky factorization</vt:lpstr>
      <vt:lpstr>MPI-3 Shared Memory Programming Introduction</vt:lpstr>
      <vt:lpstr>Why Use MPI SHM? </vt:lpstr>
      <vt:lpstr>Performance On One and Two Coprocessors</vt:lpstr>
      <vt:lpstr>Coarse-Grain OpenMP* for Scalable Hybrid Parallelism</vt:lpstr>
      <vt:lpstr>Hyperthreaded vs Non-Hyperthreaded Performance</vt:lpstr>
      <vt:lpstr>Exploiting Multilevel Parallelism with OpenMP*</vt:lpstr>
      <vt:lpstr>OpenMP* 4.0, Hot Teams, and Lessons Learned</vt:lpstr>
      <vt:lpstr>OpenCL*: There and Back Again </vt:lpstr>
      <vt:lpstr>Memory and Mapping OpenCL* to OpenMP*</vt:lpstr>
      <vt:lpstr>OpenCL* Performance Results (including GPU comparison)</vt:lpstr>
      <vt:lpstr>OpenMP* vs. OpenCL*: Difference in Performance?  </vt:lpstr>
      <vt:lpstr>VTune™ played a key role in finding important optimizations</vt:lpstr>
      <vt:lpstr>Optimizing With VTune™ Improved Performance By A Factor Of Eight</vt:lpstr>
      <vt:lpstr>Prefetch Tuning Optimizations </vt:lpstr>
      <vt:lpstr>Both VTune and the Compiler were Required</vt:lpstr>
      <vt:lpstr>SIMD functions via OpenMP*</vt:lpstr>
      <vt:lpstr>Supporting Multiple Vector Types In OpenMP*</vt:lpstr>
      <vt:lpstr>Supporting Vector Functions In OpenMP*</vt:lpstr>
      <vt:lpstr>Vectorization Advice </vt:lpstr>
      <vt:lpstr>Vector Advisor Visualization and Peel Loop Analysis</vt:lpstr>
      <vt:lpstr>See Vector Stride Issues</vt:lpstr>
      <vt:lpstr>Portable Explicit Vectorization Intrinsics </vt:lpstr>
      <vt:lpstr>Provides basic functionality</vt:lpstr>
      <vt:lpstr>Power Analysis for Applications and Data Centers</vt:lpstr>
      <vt:lpstr>Understanding Power Data On A Node</vt:lpstr>
      <vt:lpstr>To Understanding Cluster Usage</vt:lpstr>
      <vt:lpstr>PowerPoint Presentation</vt:lpstr>
      <vt:lpstr>PowerPoint Presentation</vt:lpstr>
      <vt:lpstr>PowerPoint Presentation</vt:lpstr>
      <vt:lpstr>Multithreading for Visual Effects</vt:lpstr>
      <vt:lpstr>Intel® Xeon Phi™ Coprocessor High Performance Programming</vt:lpstr>
      <vt:lpstr>Structured Parallel Programming</vt:lpstr>
      <vt:lpstr>Online</vt:lpstr>
      <vt:lpstr>Legal Disclaimer &amp; Optimization Notice</vt:lpstr>
    </vt:vector>
  </TitlesOfParts>
  <Manager/>
  <Company>Intel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Parallelism Pearls Volume 2</dc:title>
  <dc:subject/>
  <dc:creator>James Reinders</dc:creator>
  <cp:keywords/>
  <dc:description/>
  <cp:lastModifiedBy>James Reinders</cp:lastModifiedBy>
  <cp:revision>23</cp:revision>
  <dcterms:created xsi:type="dcterms:W3CDTF">2015-09-24T17:11:42Z</dcterms:created>
  <dcterms:modified xsi:type="dcterms:W3CDTF">2015-09-28T16:02:12Z</dcterms:modified>
  <cp:category/>
</cp:coreProperties>
</file>